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73" r:id="rId4"/>
    <p:sldId id="284" r:id="rId5"/>
    <p:sldId id="285" r:id="rId6"/>
    <p:sldId id="286" r:id="rId7"/>
    <p:sldId id="260" r:id="rId8"/>
    <p:sldId id="257" r:id="rId9"/>
    <p:sldId id="275" r:id="rId10"/>
    <p:sldId id="258" r:id="rId11"/>
    <p:sldId id="274" r:id="rId12"/>
    <p:sldId id="283" r:id="rId13"/>
    <p:sldId id="261" r:id="rId14"/>
    <p:sldId id="267" r:id="rId15"/>
    <p:sldId id="266" r:id="rId16"/>
    <p:sldId id="277" r:id="rId17"/>
    <p:sldId id="278" r:id="rId18"/>
    <p:sldId id="279" r:id="rId19"/>
    <p:sldId id="276" r:id="rId20"/>
    <p:sldId id="263" r:id="rId21"/>
    <p:sldId id="262" r:id="rId22"/>
    <p:sldId id="272" r:id="rId23"/>
    <p:sldId id="264" r:id="rId24"/>
    <p:sldId id="280" r:id="rId25"/>
    <p:sldId id="281" r:id="rId26"/>
    <p:sldId id="282" r:id="rId27"/>
    <p:sldId id="295" r:id="rId28"/>
    <p:sldId id="287" r:id="rId29"/>
    <p:sldId id="291" r:id="rId30"/>
    <p:sldId id="292" r:id="rId31"/>
    <p:sldId id="293" r:id="rId32"/>
    <p:sldId id="294" r:id="rId33"/>
    <p:sldId id="288" r:id="rId34"/>
    <p:sldId id="289" r:id="rId35"/>
    <p:sldId id="302" r:id="rId36"/>
    <p:sldId id="296" r:id="rId37"/>
    <p:sldId id="298" r:id="rId38"/>
    <p:sldId id="301" r:id="rId39"/>
    <p:sldId id="299" r:id="rId40"/>
    <p:sldId id="297" r:id="rId41"/>
    <p:sldId id="300" r:id="rId42"/>
    <p:sldId id="29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p:scale>
          <a:sx n="94" d="100"/>
          <a:sy n="94" d="100"/>
        </p:scale>
        <p:origin x="1304"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E9462EF3-3C4F-43EE-ACEE-D4B806740EA3}" type="datetimeFigureOut">
              <a:rPr lang="en-US" dirty="0"/>
              <a:pPr/>
              <a:t>11/8/19</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dirty="0"/>
              <a:t>
              </a:t>
            </a:r>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n panorámica con descripció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6343B39-165A-4B68-AA5C-581F5336313C}" type="datetimeFigureOut">
              <a:rPr lang="en-US" dirty="0"/>
              <a:t>11/8/19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42C8C57-33F9-4259-AC4F-0E3F5BEC9B94}" type="datetimeFigureOut">
              <a:rPr lang="en-US" dirty="0"/>
              <a:t>11/8/19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s-ES"/>
              <a:t>Haga clic para modificar el estilo de texto del patrón</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748772B-8FA2-401F-A0A1-A59855EDBC3E}" type="datetimeFigureOut">
              <a:rPr lang="en-US" dirty="0"/>
              <a:t>11/8/19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3DD5BDE-5A90-4611-82E9-0FC5746D30C5}" type="datetimeFigureOut">
              <a:rPr lang="en-US" dirty="0"/>
              <a:t>11/8/19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DDA17D-0BEA-4E76-A7FC-F7C188BC48D1}" type="datetimeFigureOut">
              <a:rPr lang="en-US" dirty="0"/>
              <a:t>11/8/19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909AC7D-18CA-4236-82B9-D75EB1D66EAE}" type="datetimeFigureOut">
              <a:rPr lang="en-US" dirty="0"/>
              <a:t>11/8/19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dirty="0"/>
              <a:t>11/8/19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dirty="0"/>
              <a:t>11/8/19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s-ES"/>
              <a:t>Haga clic para modificar el estilo de título del patrón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dirty="0"/>
              <a:t>11/8/19</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09472EB-AC54-4713-BFC2-BEB621108C63}" type="datetimeFigureOut">
              <a:rPr lang="en-US" dirty="0"/>
              <a:t>11/8/19</a:t>
            </a:fld>
            <a:endParaRPr lang="en-US" dirty="0"/>
          </a:p>
        </p:txBody>
      </p:sp>
      <p:sp>
        <p:nvSpPr>
          <p:cNvPr id="5" name="Footer Placeholder 4"/>
          <p:cNvSpPr>
            <a:spLocks noGrp="1"/>
          </p:cNvSpPr>
          <p:nvPr>
            <p:ph type="ftr" sz="quarter" idx="11"/>
          </p:nvPr>
        </p:nvSpPr>
        <p:spPr/>
        <p:txBody>
          <a:bodyPr/>
          <a:lstStyle>
            <a:lvl1pPr>
              <a:defRPr sz="1000" b="1"/>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dirty="0"/>
              <a:t>11/8/19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dirty="0"/>
              <a:t>11/8/19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dirty="0"/>
              <a:t>11/8/19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dirty="0"/>
              <a:t>11/8/19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16ED06B6-C816-4861-964D-15A98395707D}" type="datetimeFigureOut">
              <a:rPr lang="en-US" dirty="0"/>
              <a:t>11/8/19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0B1A8AB-EA7C-4B1B-9D73-E2551851FABE}" type="datetimeFigureOut">
              <a:rPr lang="en-US" dirty="0"/>
              <a:t>11/8/19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90786BE5-D2A3-4BF0-8B30-D7403E61B3DC}" type="datetimeFigureOut">
              <a:rPr lang="en-US" dirty="0"/>
              <a:t>11/8/19</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dirty="0"/>
              <a:t>
              </a:t>
            </a:r>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g9zteFgnenk" TargetMode="External"/><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s://github.com/Zchule/disGeoM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9zteFgnenk" TargetMode="External"/><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hyperlink" Target="https://github.com/Zchule/disGeoMa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73984" y="1876279"/>
            <a:ext cx="10165575" cy="2665246"/>
          </a:xfrm>
        </p:spPr>
        <p:txBody>
          <a:bodyPr/>
          <a:lstStyle/>
          <a:p>
            <a:pPr algn="ctr"/>
            <a:r>
              <a:rPr lang="es-ES" sz="6000" i="1" dirty="0">
                <a:latin typeface="Bodoni MT" panose="02070603080606020203" pitchFamily="18" charset="0"/>
              </a:rPr>
              <a:t>Rastreo de vehículos distribuidores en tiempo real usando Ionic y Google Maps</a:t>
            </a:r>
          </a:p>
        </p:txBody>
      </p:sp>
    </p:spTree>
    <p:extLst>
      <p:ext uri="{BB962C8B-B14F-4D97-AF65-F5344CB8AC3E}">
        <p14:creationId xmlns:p14="http://schemas.microsoft.com/office/powerpoint/2010/main" val="339334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1007900"/>
            <a:ext cx="8825659" cy="704088"/>
          </a:xfrm>
        </p:spPr>
        <p:txBody>
          <a:bodyPr/>
          <a:lstStyle/>
          <a:p>
            <a:pPr algn="ctr"/>
            <a:r>
              <a:rPr lang="es-ES" sz="6000" i="1" dirty="0">
                <a:latin typeface="Bodoni MT" panose="02070603080606020203" pitchFamily="18" charset="0"/>
              </a:rPr>
              <a:t>Distribución</a:t>
            </a:r>
          </a:p>
        </p:txBody>
      </p:sp>
      <p:sp>
        <p:nvSpPr>
          <p:cNvPr id="3" name="CuadroTexto 2"/>
          <p:cNvSpPr txBox="1"/>
          <p:nvPr/>
        </p:nvSpPr>
        <p:spPr>
          <a:xfrm>
            <a:off x="1644905" y="3052485"/>
            <a:ext cx="9584578" cy="1938992"/>
          </a:xfrm>
          <a:prstGeom prst="rect">
            <a:avLst/>
          </a:prstGeom>
          <a:noFill/>
        </p:spPr>
        <p:txBody>
          <a:bodyPr wrap="square" rtlCol="0">
            <a:spAutoFit/>
          </a:bodyPr>
          <a:lstStyle/>
          <a:p>
            <a:r>
              <a:rPr lang="es-ES" sz="4000" i="1" dirty="0">
                <a:latin typeface="Bodoni MT" panose="02070603080606020203" pitchFamily="18" charset="0"/>
              </a:rPr>
              <a:t>Conjunto de acciones que realizan las empresas para hacer llegar los </a:t>
            </a:r>
            <a:r>
              <a:rPr lang="es-ES" sz="4000" b="1" i="1" dirty="0">
                <a:latin typeface="Bodoni MT" panose="02070603080606020203" pitchFamily="18" charset="0"/>
              </a:rPr>
              <a:t>productos</a:t>
            </a:r>
            <a:r>
              <a:rPr lang="es-ES" sz="4000" i="1" dirty="0">
                <a:latin typeface="Bodoni MT" panose="02070603080606020203" pitchFamily="18" charset="0"/>
              </a:rPr>
              <a:t> en el momento y lugar a un </a:t>
            </a:r>
            <a:r>
              <a:rPr lang="es-ES" sz="4000" b="1" i="1" dirty="0">
                <a:latin typeface="Bodoni MT" panose="02070603080606020203" pitchFamily="18" charset="0"/>
              </a:rPr>
              <a:t>costo razonable</a:t>
            </a:r>
            <a:r>
              <a:rPr lang="es-ES" sz="4000" i="1" dirty="0">
                <a:latin typeface="Bodoni MT" panose="02070603080606020203" pitchFamily="18" charset="0"/>
              </a:rPr>
              <a:t>.</a:t>
            </a:r>
          </a:p>
        </p:txBody>
      </p:sp>
    </p:spTree>
    <p:extLst>
      <p:ext uri="{BB962C8B-B14F-4D97-AF65-F5344CB8AC3E}">
        <p14:creationId xmlns:p14="http://schemas.microsoft.com/office/powerpoint/2010/main" val="105377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1007900"/>
            <a:ext cx="8825659" cy="704088"/>
          </a:xfrm>
        </p:spPr>
        <p:txBody>
          <a:bodyPr/>
          <a:lstStyle/>
          <a:p>
            <a:pPr algn="ctr"/>
            <a:r>
              <a:rPr lang="es-ES" sz="6000" i="1" dirty="0">
                <a:latin typeface="Bodoni MT" panose="02070603080606020203" pitchFamily="18" charset="0"/>
              </a:rPr>
              <a:t>Distribución</a:t>
            </a:r>
          </a:p>
        </p:txBody>
      </p:sp>
      <p:sp>
        <p:nvSpPr>
          <p:cNvPr id="3" name="CuadroTexto 2"/>
          <p:cNvSpPr txBox="1"/>
          <p:nvPr/>
        </p:nvSpPr>
        <p:spPr>
          <a:xfrm>
            <a:off x="901452" y="2438335"/>
            <a:ext cx="10630906" cy="3724096"/>
          </a:xfrm>
          <a:prstGeom prst="rect">
            <a:avLst/>
          </a:prstGeom>
          <a:noFill/>
        </p:spPr>
        <p:txBody>
          <a:bodyPr wrap="square" rtlCol="0">
            <a:spAutoFit/>
          </a:bodyPr>
          <a:lstStyle/>
          <a:p>
            <a:r>
              <a:rPr lang="es-ES" sz="4000" i="1" dirty="0">
                <a:latin typeface="Bodoni MT" panose="02070603080606020203" pitchFamily="18" charset="0"/>
              </a:rPr>
              <a:t>Sabias que?</a:t>
            </a:r>
          </a:p>
          <a:p>
            <a:r>
              <a:rPr lang="es-BO" sz="2800" i="1" dirty="0">
                <a:latin typeface="Bodoni MT" panose="02070603080606020203" pitchFamily="18" charset="77"/>
              </a:rPr>
              <a:t>Los costos de distribución empieza desde la planta de fabricación hasta el lugar en que son adquiridos. </a:t>
            </a:r>
          </a:p>
          <a:p>
            <a:endParaRPr lang="es-BO" sz="2800" i="1" dirty="0">
              <a:latin typeface="Bodoni MT" panose="02070603080606020203" pitchFamily="18" charset="77"/>
            </a:endParaRPr>
          </a:p>
          <a:p>
            <a:r>
              <a:rPr lang="es-BO" sz="2800" i="1" dirty="0">
                <a:latin typeface="Bodoni MT" panose="02070603080606020203" pitchFamily="18" charset="77"/>
              </a:rPr>
              <a:t>Constituyéndose así en un </a:t>
            </a:r>
            <a:r>
              <a:rPr lang="es-BO" sz="2800" b="1" i="1" dirty="0">
                <a:latin typeface="Bodoni MT" panose="02070603080606020203" pitchFamily="18" charset="77"/>
              </a:rPr>
              <a:t>componente fundamental del costo total </a:t>
            </a:r>
            <a:r>
              <a:rPr lang="es-BO" sz="2800" i="1" dirty="0">
                <a:latin typeface="Bodoni MT" panose="02070603080606020203" pitchFamily="18" charset="77"/>
              </a:rPr>
              <a:t>para el productor y del precio que pagan los consumidores, por ello su análisis reviste gran importancia en términos de </a:t>
            </a:r>
            <a:r>
              <a:rPr lang="es-BO" sz="2800" b="1" i="1" dirty="0">
                <a:latin typeface="Bodoni MT" panose="02070603080606020203" pitchFamily="18" charset="77"/>
              </a:rPr>
              <a:t>eficiencia empresarial</a:t>
            </a:r>
            <a:r>
              <a:rPr lang="es-BO" sz="2800" i="1" dirty="0">
                <a:latin typeface="Bodoni MT" panose="02070603080606020203" pitchFamily="18" charset="77"/>
              </a:rPr>
              <a:t>.</a:t>
            </a:r>
            <a:endParaRPr lang="es-ES" sz="2800" i="1" dirty="0">
              <a:latin typeface="Bodoni MT" panose="02070603080606020203" pitchFamily="18" charset="77"/>
            </a:endParaRPr>
          </a:p>
        </p:txBody>
      </p:sp>
    </p:spTree>
    <p:extLst>
      <p:ext uri="{BB962C8B-B14F-4D97-AF65-F5344CB8AC3E}">
        <p14:creationId xmlns:p14="http://schemas.microsoft.com/office/powerpoint/2010/main" val="262409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1007900"/>
            <a:ext cx="8825659" cy="704088"/>
          </a:xfrm>
        </p:spPr>
        <p:txBody>
          <a:bodyPr/>
          <a:lstStyle/>
          <a:p>
            <a:pPr algn="ctr"/>
            <a:r>
              <a:rPr lang="es-ES" sz="6000" i="1" dirty="0">
                <a:latin typeface="Bodoni MT" panose="02070603080606020203" pitchFamily="18" charset="0"/>
              </a:rPr>
              <a:t>Empresa X</a:t>
            </a:r>
          </a:p>
        </p:txBody>
      </p:sp>
      <p:pic>
        <p:nvPicPr>
          <p:cNvPr id="4" name="Imagen 3">
            <a:extLst>
              <a:ext uri="{FF2B5EF4-FFF2-40B4-BE49-F238E27FC236}">
                <a16:creationId xmlns:a16="http://schemas.microsoft.com/office/drawing/2014/main" id="{A9D322B2-AD6A-2240-A523-4454CEA0444D}"/>
              </a:ext>
            </a:extLst>
          </p:cNvPr>
          <p:cNvPicPr>
            <a:picLocks noChangeAspect="1"/>
          </p:cNvPicPr>
          <p:nvPr/>
        </p:nvPicPr>
        <p:blipFill>
          <a:blip r:embed="rId2"/>
          <a:stretch>
            <a:fillRect/>
          </a:stretch>
        </p:blipFill>
        <p:spPr>
          <a:xfrm>
            <a:off x="2832385" y="2667567"/>
            <a:ext cx="7649096" cy="2980167"/>
          </a:xfrm>
          <a:prstGeom prst="rect">
            <a:avLst/>
          </a:prstGeom>
        </p:spPr>
      </p:pic>
    </p:spTree>
    <p:extLst>
      <p:ext uri="{BB962C8B-B14F-4D97-AF65-F5344CB8AC3E}">
        <p14:creationId xmlns:p14="http://schemas.microsoft.com/office/powerpoint/2010/main" val="196144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943506"/>
            <a:ext cx="8825659" cy="704088"/>
          </a:xfrm>
        </p:spPr>
        <p:txBody>
          <a:bodyPr/>
          <a:lstStyle/>
          <a:p>
            <a:pPr algn="ctr"/>
            <a:r>
              <a:rPr lang="es-ES" sz="6000" i="1" dirty="0">
                <a:latin typeface="Bodoni MT" panose="02070603080606020203" pitchFamily="18" charset="0"/>
              </a:rPr>
              <a:t>Problema - Solución</a:t>
            </a:r>
          </a:p>
        </p:txBody>
      </p:sp>
      <p:sp>
        <p:nvSpPr>
          <p:cNvPr id="3" name="CuadroTexto 2"/>
          <p:cNvSpPr txBox="1"/>
          <p:nvPr/>
        </p:nvSpPr>
        <p:spPr>
          <a:xfrm>
            <a:off x="2977827" y="2636536"/>
            <a:ext cx="7795681" cy="2554545"/>
          </a:xfrm>
          <a:prstGeom prst="rect">
            <a:avLst/>
          </a:prstGeom>
          <a:noFill/>
        </p:spPr>
        <p:txBody>
          <a:bodyPr wrap="square" rtlCol="0">
            <a:spAutoFit/>
          </a:bodyPr>
          <a:lstStyle/>
          <a:p>
            <a:pPr marL="571500" indent="-571500">
              <a:buFontTx/>
              <a:buChar char="-"/>
            </a:pPr>
            <a:r>
              <a:rPr lang="es-ES" sz="4000" i="1" dirty="0">
                <a:latin typeface="Bodoni MT" panose="02070603080606020203" pitchFamily="18" charset="0"/>
              </a:rPr>
              <a:t>Mapas físicos.</a:t>
            </a:r>
          </a:p>
          <a:p>
            <a:pPr marL="571500" indent="-571500">
              <a:buFontTx/>
              <a:buChar char="-"/>
            </a:pPr>
            <a:r>
              <a:rPr lang="es-ES" sz="4000" i="1" dirty="0">
                <a:latin typeface="Bodoni MT" panose="02070603080606020203" pitchFamily="18" charset="0"/>
              </a:rPr>
              <a:t>Retraso en entrega de productos.</a:t>
            </a:r>
          </a:p>
          <a:p>
            <a:pPr marL="571500" indent="-571500">
              <a:buFontTx/>
              <a:buChar char="-"/>
            </a:pPr>
            <a:r>
              <a:rPr lang="es-ES" sz="4000" i="1" dirty="0">
                <a:latin typeface="Bodoni MT" panose="02070603080606020203" pitchFamily="18" charset="0"/>
              </a:rPr>
              <a:t>Control no-optimo de rutas de distribución.</a:t>
            </a:r>
          </a:p>
        </p:txBody>
      </p:sp>
    </p:spTree>
    <p:extLst>
      <p:ext uri="{BB962C8B-B14F-4D97-AF65-F5344CB8AC3E}">
        <p14:creationId xmlns:p14="http://schemas.microsoft.com/office/powerpoint/2010/main" val="2122754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371" y="1084104"/>
            <a:ext cx="8825659" cy="704088"/>
          </a:xfrm>
        </p:spPr>
        <p:txBody>
          <a:bodyPr/>
          <a:lstStyle/>
          <a:p>
            <a:pPr algn="ctr"/>
            <a:r>
              <a:rPr lang="es-ES" sz="5400" i="1" dirty="0">
                <a:latin typeface="Bodoni MT" panose="02070603080606020203" pitchFamily="18" charset="0"/>
              </a:rPr>
              <a:t>Ionic</a:t>
            </a:r>
            <a:endParaRPr lang="es-ES" sz="5400" dirty="0"/>
          </a:p>
        </p:txBody>
      </p:sp>
      <p:pic>
        <p:nvPicPr>
          <p:cNvPr id="4099" name="Picture 3" descr="Smartphone negro en posición verti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302" y="3429000"/>
            <a:ext cx="976907" cy="191862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aptop Chromebook abier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852" y="2626264"/>
            <a:ext cx="5306864" cy="314763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704272" y="3161676"/>
            <a:ext cx="2621193" cy="954107"/>
          </a:xfrm>
          <a:prstGeom prst="rect">
            <a:avLst/>
          </a:prstGeom>
          <a:noFill/>
        </p:spPr>
        <p:txBody>
          <a:bodyPr wrap="square" rtlCol="0">
            <a:spAutoFit/>
          </a:bodyPr>
          <a:lstStyle/>
          <a:p>
            <a:r>
              <a:rPr lang="es-ES" sz="2800" i="1" dirty="0">
                <a:latin typeface="Bodoni MT" panose="02070603080606020203" pitchFamily="18" charset="0"/>
              </a:rPr>
              <a:t>Desarrollo multiplataforma</a:t>
            </a:r>
          </a:p>
        </p:txBody>
      </p:sp>
    </p:spTree>
    <p:extLst>
      <p:ext uri="{BB962C8B-B14F-4D97-AF65-F5344CB8AC3E}">
        <p14:creationId xmlns:p14="http://schemas.microsoft.com/office/powerpoint/2010/main" val="72403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371" y="943507"/>
            <a:ext cx="8825659" cy="704088"/>
          </a:xfrm>
        </p:spPr>
        <p:txBody>
          <a:bodyPr/>
          <a:lstStyle/>
          <a:p>
            <a:pPr algn="ctr"/>
            <a:r>
              <a:rPr lang="es-ES" sz="5400" i="1" dirty="0">
                <a:latin typeface="Bodoni MT" panose="02070603080606020203" pitchFamily="18" charset="0"/>
              </a:rPr>
              <a:t>Google Maps es pago?</a:t>
            </a:r>
            <a:endParaRPr lang="es-ES" sz="5400" dirty="0"/>
          </a:p>
        </p:txBody>
      </p:sp>
      <p:pic>
        <p:nvPicPr>
          <p:cNvPr id="3074" name="Picture 2" descr="https://lh4.googleusercontent.com/viLEfTEmLDESq6dUfM8C07z7HPz73kXo0do_uWVKxYw771PEJD3hRvZHizIMSIT_Zx78iZc1W9Fiu0dxHqrNw9cc-GixwsoANQmba9EcUGWsXu9bh8YusOhv0BE-1OdqLefcYET4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751" y="2727678"/>
            <a:ext cx="6943725" cy="36290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39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371" y="943507"/>
            <a:ext cx="8825659" cy="704088"/>
          </a:xfrm>
        </p:spPr>
        <p:txBody>
          <a:bodyPr/>
          <a:lstStyle/>
          <a:p>
            <a:pPr algn="ctr"/>
            <a:r>
              <a:rPr lang="es-ES" sz="5400" i="1" dirty="0">
                <a:latin typeface="Bodoni MT" panose="02070603080606020203" pitchFamily="18" charset="0"/>
              </a:rPr>
              <a:t>Google Maps</a:t>
            </a:r>
            <a:endParaRPr lang="es-ES" sz="5400" dirty="0"/>
          </a:p>
        </p:txBody>
      </p:sp>
      <p:sp>
        <p:nvSpPr>
          <p:cNvPr id="3" name="CuadroTexto 2">
            <a:extLst>
              <a:ext uri="{FF2B5EF4-FFF2-40B4-BE49-F238E27FC236}">
                <a16:creationId xmlns:a16="http://schemas.microsoft.com/office/drawing/2014/main" id="{CFE6B10D-EA8D-F94A-B6CB-DCB6CD700072}"/>
              </a:ext>
            </a:extLst>
          </p:cNvPr>
          <p:cNvSpPr txBox="1"/>
          <p:nvPr/>
        </p:nvSpPr>
        <p:spPr>
          <a:xfrm>
            <a:off x="1433014" y="2511188"/>
            <a:ext cx="10126639" cy="3539430"/>
          </a:xfrm>
          <a:prstGeom prst="rect">
            <a:avLst/>
          </a:prstGeom>
          <a:noFill/>
        </p:spPr>
        <p:txBody>
          <a:bodyPr wrap="square" rtlCol="0">
            <a:spAutoFit/>
          </a:bodyPr>
          <a:lstStyle/>
          <a:p>
            <a:r>
              <a:rPr lang="es-BO" sz="3200" b="1" i="1" dirty="0">
                <a:latin typeface="Bodoni MT" panose="02070603080606020203" pitchFamily="18" charset="77"/>
              </a:rPr>
              <a:t>Factores de análisis como:</a:t>
            </a:r>
            <a:endParaRPr lang="es-BO" sz="3200" i="1" dirty="0">
              <a:latin typeface="Bodoni MT" panose="02070603080606020203" pitchFamily="18" charset="77"/>
            </a:endParaRPr>
          </a:p>
          <a:p>
            <a:r>
              <a:rPr lang="es-BO" sz="3200" i="1" dirty="0">
                <a:latin typeface="Bodoni MT" panose="02070603080606020203" pitchFamily="18" charset="77"/>
              </a:rPr>
              <a:t>- La velocidad máxima legal permitida.</a:t>
            </a:r>
          </a:p>
          <a:p>
            <a:r>
              <a:rPr lang="es-BO" sz="3200" i="1" dirty="0">
                <a:latin typeface="Bodoni MT" panose="02070603080606020203" pitchFamily="18" charset="77"/>
              </a:rPr>
              <a:t>- La velocidad recomendada.</a:t>
            </a:r>
          </a:p>
          <a:p>
            <a:r>
              <a:rPr lang="es-BO" sz="3200" i="1" dirty="0">
                <a:latin typeface="Bodoni MT" panose="02070603080606020203" pitchFamily="18" charset="77"/>
              </a:rPr>
              <a:t>- La velocidad según el tipo de vía.</a:t>
            </a:r>
          </a:p>
          <a:p>
            <a:r>
              <a:rPr lang="es-BO" sz="3200" i="1" dirty="0">
                <a:latin typeface="Bodoni MT" panose="02070603080606020203" pitchFamily="18" charset="77"/>
              </a:rPr>
              <a:t>- Usa un historial de la velocidad media en esos puntos, ya sea durante el día completo o durante determinados momentos del día.</a:t>
            </a:r>
          </a:p>
        </p:txBody>
      </p:sp>
    </p:spTree>
    <p:extLst>
      <p:ext uri="{BB962C8B-B14F-4D97-AF65-F5344CB8AC3E}">
        <p14:creationId xmlns:p14="http://schemas.microsoft.com/office/powerpoint/2010/main" val="275523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81" name="Rectangle 8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uadroTexto 2">
            <a:extLst>
              <a:ext uri="{FF2B5EF4-FFF2-40B4-BE49-F238E27FC236}">
                <a16:creationId xmlns:a16="http://schemas.microsoft.com/office/drawing/2014/main" id="{47C3FAC6-0367-F04F-8D47-105468C294ED}"/>
              </a:ext>
            </a:extLst>
          </p:cNvPr>
          <p:cNvSpPr txBox="1"/>
          <p:nvPr/>
        </p:nvSpPr>
        <p:spPr>
          <a:xfrm>
            <a:off x="5547802" y="1143001"/>
            <a:ext cx="5575810" cy="405460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i="1" dirty="0">
                <a:solidFill>
                  <a:schemeClr val="bg1"/>
                </a:solidFill>
                <a:latin typeface="Bodoni MT" panose="02070603080606020203" pitchFamily="18" charset="77"/>
                <a:ea typeface="+mj-ea"/>
                <a:cs typeface="+mj-cs"/>
              </a:rPr>
              <a:t>Canal de youtube .- </a:t>
            </a:r>
            <a:r>
              <a:rPr lang="en-US" sz="3600" i="1" u="sng" dirty="0">
                <a:solidFill>
                  <a:schemeClr val="bg1"/>
                </a:solidFill>
                <a:latin typeface="Bodoni MT" panose="02070603080606020203" pitchFamily="18" charset="77"/>
                <a:ea typeface="+mj-ea"/>
                <a:cs typeface="+mj-cs"/>
                <a:hlinkClick r:id="rId3">
                  <a:extLst>
                    <a:ext uri="{A12FA001-AC4F-418D-AE19-62706E023703}">
                      <ahyp:hlinkClr xmlns:ahyp="http://schemas.microsoft.com/office/drawing/2018/hyperlinkcolor" val="tx"/>
                    </a:ext>
                  </a:extLst>
                </a:hlinkClick>
              </a:rPr>
              <a:t>https://youtu.be/g9zteFgnenk</a:t>
            </a:r>
            <a:r>
              <a:rPr lang="en-US" sz="3600" i="1" dirty="0">
                <a:solidFill>
                  <a:schemeClr val="bg1"/>
                </a:solidFill>
                <a:latin typeface="Bodoni MT" panose="02070603080606020203" pitchFamily="18" charset="77"/>
                <a:ea typeface="+mj-ea"/>
                <a:cs typeface="+mj-cs"/>
              </a:rPr>
              <a:t> </a:t>
            </a:r>
          </a:p>
          <a:p>
            <a:pPr>
              <a:lnSpc>
                <a:spcPct val="90000"/>
              </a:lnSpc>
              <a:spcBef>
                <a:spcPct val="0"/>
              </a:spcBef>
              <a:spcAft>
                <a:spcPts val="600"/>
              </a:spcAft>
            </a:pPr>
            <a:br>
              <a:rPr lang="en-US" sz="3600" i="1" dirty="0">
                <a:solidFill>
                  <a:schemeClr val="bg1"/>
                </a:solidFill>
                <a:latin typeface="Bodoni MT" panose="02070603080606020203" pitchFamily="18" charset="77"/>
                <a:ea typeface="+mj-ea"/>
                <a:cs typeface="+mj-cs"/>
              </a:rPr>
            </a:br>
            <a:r>
              <a:rPr lang="en-US" sz="4000" b="1" i="1" dirty="0">
                <a:solidFill>
                  <a:schemeClr val="bg1"/>
                </a:solidFill>
                <a:latin typeface="Bodoni MT" panose="02070603080606020203" pitchFamily="18" charset="77"/>
                <a:ea typeface="+mj-ea"/>
                <a:cs typeface="+mj-cs"/>
              </a:rPr>
              <a:t>Repositorio.-</a:t>
            </a:r>
          </a:p>
          <a:p>
            <a:pPr>
              <a:lnSpc>
                <a:spcPct val="90000"/>
              </a:lnSpc>
              <a:spcBef>
                <a:spcPct val="0"/>
              </a:spcBef>
              <a:spcAft>
                <a:spcPts val="600"/>
              </a:spcAft>
            </a:pPr>
            <a:r>
              <a:rPr lang="en-US" sz="3600" i="1" u="sng" dirty="0">
                <a:solidFill>
                  <a:schemeClr val="bg1"/>
                </a:solidFill>
                <a:latin typeface="Bodoni MT" panose="02070603080606020203" pitchFamily="18" charset="77"/>
                <a:ea typeface="+mj-ea"/>
                <a:cs typeface="+mj-cs"/>
                <a:hlinkClick r:id="rId4">
                  <a:extLst>
                    <a:ext uri="{A12FA001-AC4F-418D-AE19-62706E023703}">
                      <ahyp:hlinkClr xmlns:ahyp="http://schemas.microsoft.com/office/drawing/2018/hyperlinkcolor" val="tx"/>
                    </a:ext>
                  </a:extLst>
                </a:hlinkClick>
              </a:rPr>
              <a:t>https://github.com/Zchule/disGeoMap</a:t>
            </a:r>
            <a:endParaRPr lang="en-US" sz="3600" i="1" dirty="0">
              <a:solidFill>
                <a:schemeClr val="bg1"/>
              </a:solidFill>
              <a:latin typeface="Bodoni MT" panose="02070603080606020203" pitchFamily="18" charset="77"/>
              <a:ea typeface="+mj-ea"/>
              <a:cs typeface="+mj-cs"/>
            </a:endParaRPr>
          </a:p>
        </p:txBody>
      </p:sp>
      <p:grpSp>
        <p:nvGrpSpPr>
          <p:cNvPr id="83" name="Group 82">
            <a:extLst>
              <a:ext uri="{FF2B5EF4-FFF2-40B4-BE49-F238E27FC236}">
                <a16:creationId xmlns:a16="http://schemas.microsoft.com/office/drawing/2014/main" id="{B7AA2E78-3558-4AE7-981B-454CEE2363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84" name="Rectangle 83">
              <a:extLst>
                <a:ext uri="{FF2B5EF4-FFF2-40B4-BE49-F238E27FC236}">
                  <a16:creationId xmlns:a16="http://schemas.microsoft.com/office/drawing/2014/main" id="{A7AC7EAC-89BA-42BF-B0B4-8ABBDEC06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id="{831DA3C9-6C25-46CA-95CA-DC063BC5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6" name="Freeform 5">
              <a:extLst>
                <a:ext uri="{FF2B5EF4-FFF2-40B4-BE49-F238E27FC236}">
                  <a16:creationId xmlns:a16="http://schemas.microsoft.com/office/drawing/2014/main" id="{DA957B1E-2C0B-4D88-9ACD-2BE47C175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074" name="Picture 2">
            <a:extLst>
              <a:ext uri="{FF2B5EF4-FFF2-40B4-BE49-F238E27FC236}">
                <a16:creationId xmlns:a16="http://schemas.microsoft.com/office/drawing/2014/main" id="{BD79914D-DA0A-7345-902D-A8F9F2765FC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76834" y="1114621"/>
            <a:ext cx="2592103"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784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01" name="Oval 7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02" name="Oval 7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03" name="Oval 7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04"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4105" name="Rectangle 8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p:cNvSpPr>
            <a:spLocks noGrp="1"/>
          </p:cNvSpPr>
          <p:nvPr>
            <p:ph type="title"/>
          </p:nvPr>
        </p:nvSpPr>
        <p:spPr>
          <a:xfrm>
            <a:off x="6517419" y="1282209"/>
            <a:ext cx="4695000" cy="3153753"/>
          </a:xfrm>
        </p:spPr>
        <p:txBody>
          <a:bodyPr vert="horz" lIns="91440" tIns="45720" rIns="91440" bIns="45720" rtlCol="0" anchor="b">
            <a:normAutofit/>
          </a:bodyPr>
          <a:lstStyle/>
          <a:p>
            <a:r>
              <a:rPr lang="es-ES_tradnl" sz="5400" i="1" dirty="0">
                <a:latin typeface="Bodoni MT" panose="02070603080606020203" pitchFamily="18" charset="77"/>
              </a:rPr>
              <a:t>Rutas</a:t>
            </a:r>
            <a:r>
              <a:rPr lang="en-US" sz="5400" i="1" dirty="0">
                <a:latin typeface="Bodoni MT" panose="02070603080606020203" pitchFamily="18" charset="77"/>
              </a:rPr>
              <a:t> de distribución</a:t>
            </a:r>
          </a:p>
        </p:txBody>
      </p:sp>
      <p:grpSp>
        <p:nvGrpSpPr>
          <p:cNvPr id="4106" name="Group 82">
            <a:extLst>
              <a:ext uri="{FF2B5EF4-FFF2-40B4-BE49-F238E27FC236}">
                <a16:creationId xmlns:a16="http://schemas.microsoft.com/office/drawing/2014/main" id="{B7AA2E78-3558-4AE7-981B-454CEE2363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84" name="Rectangle 83">
              <a:extLst>
                <a:ext uri="{FF2B5EF4-FFF2-40B4-BE49-F238E27FC236}">
                  <a16:creationId xmlns:a16="http://schemas.microsoft.com/office/drawing/2014/main" id="{A7AC7EAC-89BA-42BF-B0B4-8ABBDEC06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id="{831DA3C9-6C25-46CA-95CA-DC063BC5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6" name="Freeform 5">
              <a:extLst>
                <a:ext uri="{FF2B5EF4-FFF2-40B4-BE49-F238E27FC236}">
                  <a16:creationId xmlns:a16="http://schemas.microsoft.com/office/drawing/2014/main" id="{DA957B1E-2C0B-4D88-9ACD-2BE47C175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098" name="Picture 2">
            <a:extLst>
              <a:ext uri="{FF2B5EF4-FFF2-40B4-BE49-F238E27FC236}">
                <a16:creationId xmlns:a16="http://schemas.microsoft.com/office/drawing/2014/main" id="{5E6E1144-BBA9-A24F-8B3D-CE0AE4A49E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1048" y="1114621"/>
            <a:ext cx="2603675"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21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53" name="Rectangle 7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2054" name="Rectangle 7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Rectangle 7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0" name="Picture 2">
            <a:extLst>
              <a:ext uri="{FF2B5EF4-FFF2-40B4-BE49-F238E27FC236}">
                <a16:creationId xmlns:a16="http://schemas.microsoft.com/office/drawing/2014/main" id="{3BC5A06E-D651-264C-836C-246FAA1FB9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4623" y="1284394"/>
            <a:ext cx="9517923" cy="428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39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305145" y="1075773"/>
            <a:ext cx="3758184" cy="2286000"/>
          </a:xfrm>
        </p:spPr>
        <p:txBody>
          <a:bodyPr/>
          <a:lstStyle/>
          <a:p>
            <a:endParaRPr lang="es-ES" dirty="0"/>
          </a:p>
          <a:p>
            <a:endParaRPr lang="es-ES" dirty="0">
              <a:solidFill>
                <a:schemeClr val="bg1"/>
              </a:solidFill>
            </a:endParaRPr>
          </a:p>
        </p:txBody>
      </p:sp>
      <p:pic>
        <p:nvPicPr>
          <p:cNvPr id="1026" name="Picture 2" descr="https://lh3.googleusercontent.com/0levs2wNyJ08cxAj5QsHkhH0AI3yiSW0FAHX6vrHAlbVUgOzK4fQShQdmzhdd9CTybL4UgVa5ohm_LYgcksQVEqi9tvp4Q-8fqj0BD6SxxpzXsYERKWAuH-aV1S8_ZaEd4shQWk9x8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848" y="944310"/>
            <a:ext cx="2539325" cy="33857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ioPLtJtP8_5gAH0wbZZblHX5LuX1uQKy5pbTKQKchLRXQmDQa5w8rdoERHhYD5VfpDcopukGDsgZa1V6H5G68s5H4DxpX9ZP2Uk8sxMHmIS5KxqXXvkXrr7q-JijHlHChxJnS7JvA1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7293" y="5116904"/>
            <a:ext cx="1544436" cy="1050444"/>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305145" y="3750720"/>
            <a:ext cx="4229701" cy="1508105"/>
          </a:xfrm>
          <a:prstGeom prst="rect">
            <a:avLst/>
          </a:prstGeom>
        </p:spPr>
        <p:txBody>
          <a:bodyPr wrap="square">
            <a:spAutoFit/>
          </a:bodyPr>
          <a:lstStyle/>
          <a:p>
            <a:pPr algn="ctr"/>
            <a:r>
              <a:rPr lang="es-ES" sz="2800" i="1" dirty="0">
                <a:solidFill>
                  <a:srgbClr val="FFFFFF"/>
                </a:solidFill>
                <a:latin typeface="Bodoni MT" panose="02070603080606020203" pitchFamily="18" charset="77"/>
              </a:rPr>
              <a:t>Soy Ing.  Industrial y de Sistemas.</a:t>
            </a:r>
            <a:endParaRPr lang="es-ES" sz="2800" i="1" dirty="0">
              <a:latin typeface="Bodoni MT" panose="02070603080606020203" pitchFamily="18" charset="77"/>
            </a:endParaRPr>
          </a:p>
          <a:p>
            <a:br>
              <a:rPr lang="es-ES" dirty="0"/>
            </a:br>
            <a:endParaRPr lang="es-ES" dirty="0"/>
          </a:p>
        </p:txBody>
      </p:sp>
      <p:sp>
        <p:nvSpPr>
          <p:cNvPr id="9" name="CuadroTexto 8">
            <a:extLst>
              <a:ext uri="{FF2B5EF4-FFF2-40B4-BE49-F238E27FC236}">
                <a16:creationId xmlns:a16="http://schemas.microsoft.com/office/drawing/2014/main" id="{AE73C3D6-27A1-464A-BCBA-2706853939E1}"/>
              </a:ext>
            </a:extLst>
          </p:cNvPr>
          <p:cNvSpPr txBox="1"/>
          <p:nvPr/>
        </p:nvSpPr>
        <p:spPr>
          <a:xfrm>
            <a:off x="1305145" y="1733266"/>
            <a:ext cx="4604336" cy="1508105"/>
          </a:xfrm>
          <a:prstGeom prst="rect">
            <a:avLst/>
          </a:prstGeom>
          <a:noFill/>
        </p:spPr>
        <p:txBody>
          <a:bodyPr wrap="square" rtlCol="0">
            <a:spAutoFit/>
          </a:bodyPr>
          <a:lstStyle/>
          <a:p>
            <a:r>
              <a:rPr lang="es-BO" sz="2800" i="1" dirty="0">
                <a:solidFill>
                  <a:schemeClr val="bg1"/>
                </a:solidFill>
                <a:latin typeface="Bodoni MT" panose="02070603080606020203" pitchFamily="18" charset="77"/>
              </a:rPr>
              <a:t>Mi nombre es:</a:t>
            </a:r>
          </a:p>
          <a:p>
            <a:endParaRPr lang="es-BO" sz="3200" i="1" dirty="0">
              <a:solidFill>
                <a:schemeClr val="bg1"/>
              </a:solidFill>
              <a:latin typeface="Bodoni MT" panose="02070603080606020203" pitchFamily="18" charset="77"/>
            </a:endParaRPr>
          </a:p>
          <a:p>
            <a:r>
              <a:rPr lang="es-BO" sz="3200" i="1" dirty="0">
                <a:solidFill>
                  <a:schemeClr val="bg1"/>
                </a:solidFill>
                <a:latin typeface="Bodoni MT" panose="02070603080606020203" pitchFamily="18" charset="77"/>
              </a:rPr>
              <a:t>			Zulema Vicente</a:t>
            </a:r>
          </a:p>
        </p:txBody>
      </p:sp>
    </p:spTree>
    <p:extLst>
      <p:ext uri="{BB962C8B-B14F-4D97-AF65-F5344CB8AC3E}">
        <p14:creationId xmlns:p14="http://schemas.microsoft.com/office/powerpoint/2010/main" val="1184028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943506"/>
            <a:ext cx="8825659" cy="704088"/>
          </a:xfrm>
        </p:spPr>
        <p:txBody>
          <a:bodyPr/>
          <a:lstStyle/>
          <a:p>
            <a:pPr algn="ctr"/>
            <a:r>
              <a:rPr lang="es-ES" sz="6000" i="1" dirty="0">
                <a:latin typeface="Bodoni MT" panose="02070603080606020203" pitchFamily="18" charset="0"/>
              </a:rPr>
              <a:t>Solución</a:t>
            </a:r>
          </a:p>
        </p:txBody>
      </p:sp>
      <p:sp>
        <p:nvSpPr>
          <p:cNvPr id="3" name="CuadroTexto 2"/>
          <p:cNvSpPr txBox="1"/>
          <p:nvPr/>
        </p:nvSpPr>
        <p:spPr>
          <a:xfrm>
            <a:off x="1915484" y="2629437"/>
            <a:ext cx="9053848" cy="2554545"/>
          </a:xfrm>
          <a:prstGeom prst="rect">
            <a:avLst/>
          </a:prstGeom>
          <a:noFill/>
        </p:spPr>
        <p:txBody>
          <a:bodyPr wrap="square" rtlCol="0">
            <a:spAutoFit/>
          </a:bodyPr>
          <a:lstStyle/>
          <a:p>
            <a:pPr marL="571500" indent="-571500">
              <a:buFontTx/>
              <a:buChar char="-"/>
            </a:pPr>
            <a:r>
              <a:rPr lang="es-ES" sz="4000" i="1" dirty="0">
                <a:latin typeface="Bodoni MT" panose="02070603080606020203" pitchFamily="18" charset="0"/>
              </a:rPr>
              <a:t>Ofrecer un mapa digital con sistema de GPS.</a:t>
            </a:r>
          </a:p>
          <a:p>
            <a:pPr marL="571500" indent="-571500">
              <a:buFontTx/>
              <a:buChar char="-"/>
            </a:pPr>
            <a:r>
              <a:rPr lang="es-ES" sz="4000" i="1" dirty="0">
                <a:latin typeface="Bodoni MT" panose="02070603080606020203" pitchFamily="18" charset="0"/>
              </a:rPr>
              <a:t>Control y gestión de entrega de productos.</a:t>
            </a:r>
          </a:p>
          <a:p>
            <a:pPr marL="571500" indent="-571500">
              <a:buFontTx/>
              <a:buChar char="-"/>
            </a:pPr>
            <a:r>
              <a:rPr lang="es-ES" sz="4000" i="1" dirty="0">
                <a:latin typeface="Bodoni MT" panose="02070603080606020203" pitchFamily="18" charset="0"/>
              </a:rPr>
              <a:t>Gestión de rutas de acuerdo a pedidos.</a:t>
            </a:r>
          </a:p>
        </p:txBody>
      </p:sp>
    </p:spTree>
    <p:extLst>
      <p:ext uri="{BB962C8B-B14F-4D97-AF65-F5344CB8AC3E}">
        <p14:creationId xmlns:p14="http://schemas.microsoft.com/office/powerpoint/2010/main" val="3781994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1007900"/>
            <a:ext cx="8825659" cy="704088"/>
          </a:xfrm>
        </p:spPr>
        <p:txBody>
          <a:bodyPr/>
          <a:lstStyle/>
          <a:p>
            <a:pPr algn="ctr"/>
            <a:r>
              <a:rPr lang="es-ES" sz="6000" i="1" dirty="0">
                <a:latin typeface="Bodoni MT" panose="02070603080606020203" pitchFamily="18" charset="0"/>
              </a:rPr>
              <a:t>Buena - Distribución</a:t>
            </a:r>
          </a:p>
        </p:txBody>
      </p:sp>
      <p:sp>
        <p:nvSpPr>
          <p:cNvPr id="3" name="CuadroTexto 2"/>
          <p:cNvSpPr txBox="1"/>
          <p:nvPr/>
        </p:nvSpPr>
        <p:spPr>
          <a:xfrm>
            <a:off x="3404286" y="2781838"/>
            <a:ext cx="5816988" cy="3170099"/>
          </a:xfrm>
          <a:prstGeom prst="rect">
            <a:avLst/>
          </a:prstGeom>
          <a:noFill/>
        </p:spPr>
        <p:txBody>
          <a:bodyPr wrap="square" rtlCol="0">
            <a:spAutoFit/>
          </a:bodyPr>
          <a:lstStyle/>
          <a:p>
            <a:r>
              <a:rPr lang="es-ES" sz="4000" i="1" dirty="0">
                <a:latin typeface="Bodoni MT" panose="02070603080606020203" pitchFamily="18" charset="0"/>
              </a:rPr>
              <a:t>- Aumentar las ventas. </a:t>
            </a:r>
          </a:p>
          <a:p>
            <a:r>
              <a:rPr lang="es-ES" sz="4000" i="1" dirty="0">
                <a:latin typeface="Bodoni MT" panose="02070603080606020203" pitchFamily="18" charset="0"/>
              </a:rPr>
              <a:t>- Reducir inventarios. </a:t>
            </a:r>
          </a:p>
          <a:p>
            <a:r>
              <a:rPr lang="es-ES" sz="4000" i="1" dirty="0">
                <a:latin typeface="Bodoni MT" panose="02070603080606020203" pitchFamily="18" charset="0"/>
              </a:rPr>
              <a:t>- Disminuir costos de distribución.</a:t>
            </a:r>
          </a:p>
          <a:p>
            <a:r>
              <a:rPr lang="es-ES" sz="4000" i="1" dirty="0">
                <a:latin typeface="Bodoni MT" panose="02070603080606020203" pitchFamily="18" charset="0"/>
              </a:rPr>
              <a:t>- Satisfacer a los clientes.</a:t>
            </a:r>
          </a:p>
        </p:txBody>
      </p:sp>
    </p:spTree>
    <p:extLst>
      <p:ext uri="{BB962C8B-B14F-4D97-AF65-F5344CB8AC3E}">
        <p14:creationId xmlns:p14="http://schemas.microsoft.com/office/powerpoint/2010/main" val="3649459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371" y="943507"/>
            <a:ext cx="8825659" cy="704088"/>
          </a:xfrm>
        </p:spPr>
        <p:txBody>
          <a:bodyPr/>
          <a:lstStyle/>
          <a:p>
            <a:pPr algn="ctr"/>
            <a:r>
              <a:rPr lang="es-ES" sz="5400" i="1" dirty="0">
                <a:latin typeface="Bodoni MT" panose="02070603080606020203" pitchFamily="18" charset="0"/>
              </a:rPr>
              <a:t>Ventajas</a:t>
            </a:r>
            <a:endParaRPr lang="es-ES" sz="5400" dirty="0"/>
          </a:p>
        </p:txBody>
      </p:sp>
      <p:pic>
        <p:nvPicPr>
          <p:cNvPr id="4" name="Picture 2" descr="https://lh4.googleusercontent.com/JyMpRhFv5TP_4FeFVrxfcT53XmqR_UbkqUUaUJz60oT65ZDSCw30ylavxgAjOfBRFcPOthu-qhNuEj1YSYxMOW-ftFHQpTCWwHFySF4OCwskWw2145bxXSk-Fc5Y_ex0J1BqGlMZ_-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733" y="2506900"/>
            <a:ext cx="6962775" cy="135255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236371" y="4131902"/>
            <a:ext cx="10568942" cy="2062103"/>
          </a:xfrm>
          <a:prstGeom prst="rect">
            <a:avLst/>
          </a:prstGeom>
          <a:noFill/>
        </p:spPr>
        <p:txBody>
          <a:bodyPr wrap="square" rtlCol="0">
            <a:spAutoFit/>
          </a:bodyPr>
          <a:lstStyle/>
          <a:p>
            <a:r>
              <a:rPr lang="es-ES" sz="3200" i="1" dirty="0">
                <a:latin typeface="Bodoni MT" panose="02070603080606020203" pitchFamily="18" charset="0"/>
              </a:rPr>
              <a:t>En el proceso de distribución, gracias al algoritmo de ruta de caminos mínimos el cual también nos devuelve Google Maps muestra una diferencia de 20 minutos en cuanto al proceso que implica la distribución en los 10 clientes.</a:t>
            </a:r>
          </a:p>
        </p:txBody>
      </p:sp>
    </p:spTree>
    <p:extLst>
      <p:ext uri="{BB962C8B-B14F-4D97-AF65-F5344CB8AC3E}">
        <p14:creationId xmlns:p14="http://schemas.microsoft.com/office/powerpoint/2010/main" val="337172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02905" y="956386"/>
            <a:ext cx="8825659" cy="704088"/>
          </a:xfrm>
        </p:spPr>
        <p:txBody>
          <a:bodyPr/>
          <a:lstStyle/>
          <a:p>
            <a:r>
              <a:rPr lang="es-ES" sz="4800" i="1" dirty="0">
                <a:latin typeface="Bodoni MT" panose="02070603080606020203" pitchFamily="18" charset="0"/>
              </a:rPr>
              <a:t>Rastreo de vehículos distribuidores</a:t>
            </a:r>
            <a:endParaRPr lang="es-ES" sz="4800" dirty="0"/>
          </a:p>
        </p:txBody>
      </p:sp>
      <p:sp>
        <p:nvSpPr>
          <p:cNvPr id="3" name="CuadroTexto 2"/>
          <p:cNvSpPr txBox="1"/>
          <p:nvPr/>
        </p:nvSpPr>
        <p:spPr>
          <a:xfrm>
            <a:off x="1891463" y="2644782"/>
            <a:ext cx="9354292" cy="2554545"/>
          </a:xfrm>
          <a:prstGeom prst="rect">
            <a:avLst/>
          </a:prstGeom>
          <a:noFill/>
        </p:spPr>
        <p:txBody>
          <a:bodyPr wrap="square" rtlCol="0">
            <a:spAutoFit/>
          </a:bodyPr>
          <a:lstStyle/>
          <a:p>
            <a:r>
              <a:rPr lang="es-ES" sz="4000" i="1" dirty="0">
                <a:latin typeface="Bodoni MT" panose="02070603080606020203" pitchFamily="18" charset="0"/>
              </a:rPr>
              <a:t>Ionic y Google Maps nos puede ayudar a realizar el seguimiento y rastreo de vehículos distribuidores y las ventajas que trae implementar este software en el proceso.</a:t>
            </a:r>
          </a:p>
        </p:txBody>
      </p:sp>
    </p:spTree>
    <p:extLst>
      <p:ext uri="{BB962C8B-B14F-4D97-AF65-F5344CB8AC3E}">
        <p14:creationId xmlns:p14="http://schemas.microsoft.com/office/powerpoint/2010/main" val="24672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0B0C38-1259-4AEC-B522-265C67B7E1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3" name="Rectangle 12">
              <a:extLst>
                <a:ext uri="{FF2B5EF4-FFF2-40B4-BE49-F238E27FC236}">
                  <a16:creationId xmlns:a16="http://schemas.microsoft.com/office/drawing/2014/main" id="{DF920FA7-F746-4E88-8DF5-E0F327F87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a:extLst>
                <a:ext uri="{FF2B5EF4-FFF2-40B4-BE49-F238E27FC236}">
                  <a16:creationId xmlns:a16="http://schemas.microsoft.com/office/drawing/2014/main" id="{9928A430-0B4B-469C-A5BF-259B1B882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C14068A5-EB61-44D9-8AEE-2053AB6DCC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FA83CADC-6A30-4966-97A2-7890A1BAEB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E8B22A6D-1F5E-4819-9D42-B2DB82B6B4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19A1B461-788F-4C1B-B9FD-002300488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1" name="Group 20">
            <a:extLst>
              <a:ext uri="{FF2B5EF4-FFF2-40B4-BE49-F238E27FC236}">
                <a16:creationId xmlns:a16="http://schemas.microsoft.com/office/drawing/2014/main" id="{75BDFECF-8B2E-426E-B8EC-4B3AAF5FF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22" name="Rectangle 21">
              <a:extLst>
                <a:ext uri="{FF2B5EF4-FFF2-40B4-BE49-F238E27FC236}">
                  <a16:creationId xmlns:a16="http://schemas.microsoft.com/office/drawing/2014/main" id="{14A2F284-8C69-45A7-8252-D2EFDCD0D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5">
              <a:extLst>
                <a:ext uri="{FF2B5EF4-FFF2-40B4-BE49-F238E27FC236}">
                  <a16:creationId xmlns:a16="http://schemas.microsoft.com/office/drawing/2014/main" id="{20B11E81-421B-497C-8FD4-D9137D40E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4" name="Freeform 5">
              <a:extLst>
                <a:ext uri="{FF2B5EF4-FFF2-40B4-BE49-F238E27FC236}">
                  <a16:creationId xmlns:a16="http://schemas.microsoft.com/office/drawing/2014/main" id="{9E29502F-53AE-4212-9312-E08FB217C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Imagen 6">
            <a:extLst>
              <a:ext uri="{FF2B5EF4-FFF2-40B4-BE49-F238E27FC236}">
                <a16:creationId xmlns:a16="http://schemas.microsoft.com/office/drawing/2014/main" id="{8FB578AE-3F73-C945-A55A-AC59BE4A8E08}"/>
              </a:ext>
            </a:extLst>
          </p:cNvPr>
          <p:cNvPicPr>
            <a:picLocks noChangeAspect="1"/>
          </p:cNvPicPr>
          <p:nvPr/>
        </p:nvPicPr>
        <p:blipFill>
          <a:blip r:embed="rId3"/>
          <a:stretch>
            <a:fillRect/>
          </a:stretch>
        </p:blipFill>
        <p:spPr>
          <a:xfrm>
            <a:off x="819459" y="2300133"/>
            <a:ext cx="5315736" cy="3189442"/>
          </a:xfrm>
          <a:prstGeom prst="rect">
            <a:avLst/>
          </a:prstGeom>
        </p:spPr>
      </p:pic>
      <p:pic>
        <p:nvPicPr>
          <p:cNvPr id="6" name="Imagen 5">
            <a:extLst>
              <a:ext uri="{FF2B5EF4-FFF2-40B4-BE49-F238E27FC236}">
                <a16:creationId xmlns:a16="http://schemas.microsoft.com/office/drawing/2014/main" id="{9067CAD7-AF5A-7445-93F5-8C2F835D580A}"/>
              </a:ext>
            </a:extLst>
          </p:cNvPr>
          <p:cNvPicPr>
            <a:picLocks noChangeAspect="1"/>
          </p:cNvPicPr>
          <p:nvPr/>
        </p:nvPicPr>
        <p:blipFill>
          <a:blip r:embed="rId4"/>
          <a:stretch>
            <a:fillRect/>
          </a:stretch>
        </p:blipFill>
        <p:spPr>
          <a:xfrm>
            <a:off x="7563220" y="992901"/>
            <a:ext cx="2630128" cy="4675786"/>
          </a:xfrm>
          <a:prstGeom prst="rect">
            <a:avLst/>
          </a:prstGeom>
        </p:spPr>
      </p:pic>
      <p:sp>
        <p:nvSpPr>
          <p:cNvPr id="9" name="Título 8">
            <a:extLst>
              <a:ext uri="{FF2B5EF4-FFF2-40B4-BE49-F238E27FC236}">
                <a16:creationId xmlns:a16="http://schemas.microsoft.com/office/drawing/2014/main" id="{B3354C3E-F8EC-3D46-A8D6-D9117BF25142}"/>
              </a:ext>
            </a:extLst>
          </p:cNvPr>
          <p:cNvSpPr>
            <a:spLocks noGrp="1"/>
          </p:cNvSpPr>
          <p:nvPr>
            <p:ph type="title"/>
          </p:nvPr>
        </p:nvSpPr>
        <p:spPr>
          <a:xfrm>
            <a:off x="1477569" y="941279"/>
            <a:ext cx="4419567" cy="704088"/>
          </a:xfrm>
        </p:spPr>
        <p:txBody>
          <a:bodyPr/>
          <a:lstStyle/>
          <a:p>
            <a:r>
              <a:rPr lang="es-BO" sz="4800" i="1" dirty="0">
                <a:solidFill>
                  <a:schemeClr val="tx1"/>
                </a:solidFill>
                <a:latin typeface="Bodoni MT" panose="02070603080606020203" pitchFamily="18" charset="77"/>
              </a:rPr>
              <a:t>Primeros pasos</a:t>
            </a:r>
          </a:p>
        </p:txBody>
      </p:sp>
    </p:spTree>
    <p:extLst>
      <p:ext uri="{BB962C8B-B14F-4D97-AF65-F5344CB8AC3E}">
        <p14:creationId xmlns:p14="http://schemas.microsoft.com/office/powerpoint/2010/main" val="1838660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0"/>
              </a:rPr>
              <a:t>Instalar los plugins</a:t>
            </a:r>
            <a:endParaRPr lang="es-ES" sz="4800" dirty="0"/>
          </a:p>
        </p:txBody>
      </p:sp>
      <p:pic>
        <p:nvPicPr>
          <p:cNvPr id="5" name="Imagen 4">
            <a:extLst>
              <a:ext uri="{FF2B5EF4-FFF2-40B4-BE49-F238E27FC236}">
                <a16:creationId xmlns:a16="http://schemas.microsoft.com/office/drawing/2014/main" id="{8A494B15-0852-C84E-BC7E-AFF499051FB5}"/>
              </a:ext>
            </a:extLst>
          </p:cNvPr>
          <p:cNvPicPr>
            <a:picLocks noChangeAspect="1"/>
          </p:cNvPicPr>
          <p:nvPr/>
        </p:nvPicPr>
        <p:blipFill>
          <a:blip r:embed="rId2"/>
          <a:stretch>
            <a:fillRect/>
          </a:stretch>
        </p:blipFill>
        <p:spPr>
          <a:xfrm>
            <a:off x="572972" y="2852382"/>
            <a:ext cx="11006394" cy="1891724"/>
          </a:xfrm>
          <a:prstGeom prst="rect">
            <a:avLst/>
          </a:prstGeom>
        </p:spPr>
      </p:pic>
      <p:cxnSp>
        <p:nvCxnSpPr>
          <p:cNvPr id="7" name="Conector recto 6">
            <a:extLst>
              <a:ext uri="{FF2B5EF4-FFF2-40B4-BE49-F238E27FC236}">
                <a16:creationId xmlns:a16="http://schemas.microsoft.com/office/drawing/2014/main" id="{596BDE2C-C6A3-0B4B-94BD-043468336F00}"/>
              </a:ext>
            </a:extLst>
          </p:cNvPr>
          <p:cNvCxnSpPr>
            <a:cxnSpLocks/>
          </p:cNvCxnSpPr>
          <p:nvPr/>
        </p:nvCxnSpPr>
        <p:spPr>
          <a:xfrm>
            <a:off x="4430973" y="3875964"/>
            <a:ext cx="68147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99C58C3C-EB9C-DE4A-B2A2-65114E46B965}"/>
              </a:ext>
            </a:extLst>
          </p:cNvPr>
          <p:cNvCxnSpPr>
            <a:cxnSpLocks/>
          </p:cNvCxnSpPr>
          <p:nvPr/>
        </p:nvCxnSpPr>
        <p:spPr>
          <a:xfrm>
            <a:off x="2563505" y="4519683"/>
            <a:ext cx="518842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810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69438" y="942738"/>
            <a:ext cx="2409536" cy="704088"/>
          </a:xfrm>
        </p:spPr>
        <p:txBody>
          <a:bodyPr/>
          <a:lstStyle/>
          <a:p>
            <a:r>
              <a:rPr lang="es-ES" sz="4800" i="1" dirty="0">
                <a:latin typeface="Bodoni MT" panose="02070603080606020203" pitchFamily="18" charset="77"/>
              </a:rPr>
              <a:t>Código?</a:t>
            </a:r>
          </a:p>
        </p:txBody>
      </p:sp>
    </p:spTree>
    <p:extLst>
      <p:ext uri="{BB962C8B-B14F-4D97-AF65-F5344CB8AC3E}">
        <p14:creationId xmlns:p14="http://schemas.microsoft.com/office/powerpoint/2010/main" val="353728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81" name="Rectangle 8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uadroTexto 2">
            <a:extLst>
              <a:ext uri="{FF2B5EF4-FFF2-40B4-BE49-F238E27FC236}">
                <a16:creationId xmlns:a16="http://schemas.microsoft.com/office/drawing/2014/main" id="{47C3FAC6-0367-F04F-8D47-105468C294ED}"/>
              </a:ext>
            </a:extLst>
          </p:cNvPr>
          <p:cNvSpPr txBox="1"/>
          <p:nvPr/>
        </p:nvSpPr>
        <p:spPr>
          <a:xfrm>
            <a:off x="5547802" y="1143001"/>
            <a:ext cx="5575810" cy="405460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i="1" dirty="0">
                <a:solidFill>
                  <a:schemeClr val="bg1"/>
                </a:solidFill>
                <a:latin typeface="Bodoni MT" panose="02070603080606020203" pitchFamily="18" charset="77"/>
                <a:ea typeface="+mj-ea"/>
                <a:cs typeface="+mj-cs"/>
              </a:rPr>
              <a:t>Canal de youtube .- </a:t>
            </a:r>
            <a:r>
              <a:rPr lang="en-US" sz="3600" i="1" u="sng" dirty="0">
                <a:solidFill>
                  <a:schemeClr val="bg1"/>
                </a:solidFill>
                <a:latin typeface="Bodoni MT" panose="02070603080606020203" pitchFamily="18" charset="77"/>
                <a:ea typeface="+mj-ea"/>
                <a:cs typeface="+mj-cs"/>
                <a:hlinkClick r:id="rId3">
                  <a:extLst>
                    <a:ext uri="{A12FA001-AC4F-418D-AE19-62706E023703}">
                      <ahyp:hlinkClr xmlns:ahyp="http://schemas.microsoft.com/office/drawing/2018/hyperlinkcolor" val="tx"/>
                    </a:ext>
                  </a:extLst>
                </a:hlinkClick>
              </a:rPr>
              <a:t>https://youtu.be/g9zteFgnenk</a:t>
            </a:r>
            <a:r>
              <a:rPr lang="en-US" sz="3600" i="1" dirty="0">
                <a:solidFill>
                  <a:schemeClr val="bg1"/>
                </a:solidFill>
                <a:latin typeface="Bodoni MT" panose="02070603080606020203" pitchFamily="18" charset="77"/>
                <a:ea typeface="+mj-ea"/>
                <a:cs typeface="+mj-cs"/>
              </a:rPr>
              <a:t> </a:t>
            </a:r>
          </a:p>
          <a:p>
            <a:pPr>
              <a:lnSpc>
                <a:spcPct val="90000"/>
              </a:lnSpc>
              <a:spcBef>
                <a:spcPct val="0"/>
              </a:spcBef>
              <a:spcAft>
                <a:spcPts val="600"/>
              </a:spcAft>
            </a:pPr>
            <a:br>
              <a:rPr lang="en-US" sz="3600" i="1" dirty="0">
                <a:solidFill>
                  <a:schemeClr val="bg1"/>
                </a:solidFill>
                <a:latin typeface="Bodoni MT" panose="02070603080606020203" pitchFamily="18" charset="77"/>
                <a:ea typeface="+mj-ea"/>
                <a:cs typeface="+mj-cs"/>
              </a:rPr>
            </a:br>
            <a:r>
              <a:rPr lang="en-US" sz="4000" b="1" i="1" dirty="0">
                <a:solidFill>
                  <a:schemeClr val="bg1"/>
                </a:solidFill>
                <a:latin typeface="Bodoni MT" panose="02070603080606020203" pitchFamily="18" charset="77"/>
                <a:ea typeface="+mj-ea"/>
                <a:cs typeface="+mj-cs"/>
              </a:rPr>
              <a:t>Repositorio.-</a:t>
            </a:r>
          </a:p>
          <a:p>
            <a:pPr>
              <a:lnSpc>
                <a:spcPct val="90000"/>
              </a:lnSpc>
              <a:spcBef>
                <a:spcPct val="0"/>
              </a:spcBef>
              <a:spcAft>
                <a:spcPts val="600"/>
              </a:spcAft>
            </a:pPr>
            <a:r>
              <a:rPr lang="en-US" sz="3600" i="1" u="sng" dirty="0">
                <a:solidFill>
                  <a:schemeClr val="bg1"/>
                </a:solidFill>
                <a:latin typeface="Bodoni MT" panose="02070603080606020203" pitchFamily="18" charset="77"/>
                <a:ea typeface="+mj-ea"/>
                <a:cs typeface="+mj-cs"/>
                <a:hlinkClick r:id="rId4">
                  <a:extLst>
                    <a:ext uri="{A12FA001-AC4F-418D-AE19-62706E023703}">
                      <ahyp:hlinkClr xmlns:ahyp="http://schemas.microsoft.com/office/drawing/2018/hyperlinkcolor" val="tx"/>
                    </a:ext>
                  </a:extLst>
                </a:hlinkClick>
              </a:rPr>
              <a:t>https://github.com/Zchule/disGeoMap</a:t>
            </a:r>
            <a:endParaRPr lang="en-US" sz="3600" i="1" dirty="0">
              <a:solidFill>
                <a:schemeClr val="bg1"/>
              </a:solidFill>
              <a:latin typeface="Bodoni MT" panose="02070603080606020203" pitchFamily="18" charset="77"/>
              <a:ea typeface="+mj-ea"/>
              <a:cs typeface="+mj-cs"/>
            </a:endParaRPr>
          </a:p>
        </p:txBody>
      </p:sp>
      <p:grpSp>
        <p:nvGrpSpPr>
          <p:cNvPr id="83" name="Group 82">
            <a:extLst>
              <a:ext uri="{FF2B5EF4-FFF2-40B4-BE49-F238E27FC236}">
                <a16:creationId xmlns:a16="http://schemas.microsoft.com/office/drawing/2014/main" id="{B7AA2E78-3558-4AE7-981B-454CEE2363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5" y="396836"/>
            <a:ext cx="4992158" cy="6058999"/>
            <a:chOff x="423335" y="396836"/>
            <a:chExt cx="4992158" cy="6058999"/>
          </a:xfrm>
        </p:grpSpPr>
        <p:sp>
          <p:nvSpPr>
            <p:cNvPr id="84" name="Rectangle 83">
              <a:extLst>
                <a:ext uri="{FF2B5EF4-FFF2-40B4-BE49-F238E27FC236}">
                  <a16:creationId xmlns:a16="http://schemas.microsoft.com/office/drawing/2014/main" id="{A7AC7EAC-89BA-42BF-B0B4-8ABBDEC06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5"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5" name="Freeform 5">
              <a:extLst>
                <a:ext uri="{FF2B5EF4-FFF2-40B4-BE49-F238E27FC236}">
                  <a16:creationId xmlns:a16="http://schemas.microsoft.com/office/drawing/2014/main" id="{831DA3C9-6C25-46CA-95CA-DC063BC54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170217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6" name="Freeform 5">
              <a:extLst>
                <a:ext uri="{FF2B5EF4-FFF2-40B4-BE49-F238E27FC236}">
                  <a16:creationId xmlns:a16="http://schemas.microsoft.com/office/drawing/2014/main" id="{DA957B1E-2C0B-4D88-9ACD-2BE47C175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3545327"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074" name="Picture 2">
            <a:extLst>
              <a:ext uri="{FF2B5EF4-FFF2-40B4-BE49-F238E27FC236}">
                <a16:creationId xmlns:a16="http://schemas.microsoft.com/office/drawing/2014/main" id="{BD79914D-DA0A-7345-902D-A8F9F2765FC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576834" y="1114621"/>
            <a:ext cx="2592103" cy="462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699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pic>
        <p:nvPicPr>
          <p:cNvPr id="6" name="Imagen 5">
            <a:extLst>
              <a:ext uri="{FF2B5EF4-FFF2-40B4-BE49-F238E27FC236}">
                <a16:creationId xmlns:a16="http://schemas.microsoft.com/office/drawing/2014/main" id="{3991CC40-A637-3948-BE9D-E9C366A7C91C}"/>
              </a:ext>
            </a:extLst>
          </p:cNvPr>
          <p:cNvPicPr>
            <a:picLocks noChangeAspect="1"/>
          </p:cNvPicPr>
          <p:nvPr/>
        </p:nvPicPr>
        <p:blipFill>
          <a:blip r:embed="rId2"/>
          <a:stretch>
            <a:fillRect/>
          </a:stretch>
        </p:blipFill>
        <p:spPr>
          <a:xfrm>
            <a:off x="2736850" y="1907180"/>
            <a:ext cx="6718300" cy="5118100"/>
          </a:xfrm>
          <a:prstGeom prst="rect">
            <a:avLst/>
          </a:prstGeom>
        </p:spPr>
      </p:pic>
    </p:spTree>
    <p:extLst>
      <p:ext uri="{BB962C8B-B14F-4D97-AF65-F5344CB8AC3E}">
        <p14:creationId xmlns:p14="http://schemas.microsoft.com/office/powerpoint/2010/main" val="2121652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sp>
        <p:nvSpPr>
          <p:cNvPr id="3" name="CuadroTexto 2">
            <a:extLst>
              <a:ext uri="{FF2B5EF4-FFF2-40B4-BE49-F238E27FC236}">
                <a16:creationId xmlns:a16="http://schemas.microsoft.com/office/drawing/2014/main" id="{69975083-93CB-784E-BB2F-1E8ED90B82AC}"/>
              </a:ext>
            </a:extLst>
          </p:cNvPr>
          <p:cNvSpPr txBox="1"/>
          <p:nvPr/>
        </p:nvSpPr>
        <p:spPr>
          <a:xfrm>
            <a:off x="1310185" y="2825086"/>
            <a:ext cx="10194877" cy="954107"/>
          </a:xfrm>
          <a:prstGeom prst="rect">
            <a:avLst/>
          </a:prstGeom>
          <a:noFill/>
        </p:spPr>
        <p:txBody>
          <a:bodyPr wrap="square" rtlCol="0">
            <a:spAutoFit/>
          </a:bodyPr>
          <a:lstStyle/>
          <a:p>
            <a:r>
              <a:rPr lang="es-BO" sz="2800" b="1" i="1" dirty="0">
                <a:latin typeface="Bodoni MT" panose="02070603080606020203" pitchFamily="18" charset="77"/>
              </a:rPr>
              <a:t>desiredAccuracy:</a:t>
            </a:r>
            <a:r>
              <a:rPr lang="es-BO" sz="2800" i="1" dirty="0">
                <a:latin typeface="Bodoni MT" panose="02070603080606020203" pitchFamily="18" charset="77"/>
              </a:rPr>
              <a:t> Es valor posible de [0, 10, 100, 1000] entre más bajo la precisión en metros obtenida por el plugin será mejor.</a:t>
            </a:r>
          </a:p>
        </p:txBody>
      </p:sp>
      <p:sp>
        <p:nvSpPr>
          <p:cNvPr id="4" name="CuadroTexto 3">
            <a:extLst>
              <a:ext uri="{FF2B5EF4-FFF2-40B4-BE49-F238E27FC236}">
                <a16:creationId xmlns:a16="http://schemas.microsoft.com/office/drawing/2014/main" id="{590C3ECE-06F0-314A-9552-5CEDE2C2A8E9}"/>
              </a:ext>
            </a:extLst>
          </p:cNvPr>
          <p:cNvSpPr txBox="1"/>
          <p:nvPr/>
        </p:nvSpPr>
        <p:spPr>
          <a:xfrm>
            <a:off x="1310185" y="4397895"/>
            <a:ext cx="9867331" cy="954107"/>
          </a:xfrm>
          <a:prstGeom prst="rect">
            <a:avLst/>
          </a:prstGeom>
          <a:noFill/>
        </p:spPr>
        <p:txBody>
          <a:bodyPr wrap="square" rtlCol="0">
            <a:spAutoFit/>
          </a:bodyPr>
          <a:lstStyle/>
          <a:p>
            <a:r>
              <a:rPr lang="es-BO" sz="2800" b="1" i="1" dirty="0">
                <a:latin typeface="Bodoni MT" panose="02070603080606020203" pitchFamily="18" charset="77"/>
              </a:rPr>
              <a:t>stationaryRadius:</a:t>
            </a:r>
            <a:r>
              <a:rPr lang="es-BO" sz="2800" i="1" dirty="0">
                <a:latin typeface="Bodoni MT" panose="02070603080606020203" pitchFamily="18" charset="77"/>
              </a:rPr>
              <a:t> Es un valor en un radio en metros donde el plugin se activará o enviara una respuesta.</a:t>
            </a:r>
          </a:p>
        </p:txBody>
      </p:sp>
    </p:spTree>
    <p:extLst>
      <p:ext uri="{BB962C8B-B14F-4D97-AF65-F5344CB8AC3E}">
        <p14:creationId xmlns:p14="http://schemas.microsoft.com/office/powerpoint/2010/main" val="2633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3272CA8C-C661-404E-AD0D-4AFFC33FFB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74" name="Rectangle 73">
              <a:extLst>
                <a:ext uri="{FF2B5EF4-FFF2-40B4-BE49-F238E27FC236}">
                  <a16:creationId xmlns:a16="http://schemas.microsoft.com/office/drawing/2014/main" id="{97258624-C70B-4680-BFD0-D5EA2E4AD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Oval 74">
              <a:extLst>
                <a:ext uri="{FF2B5EF4-FFF2-40B4-BE49-F238E27FC236}">
                  <a16:creationId xmlns:a16="http://schemas.microsoft.com/office/drawing/2014/main" id="{830F01D2-34A5-4B92-899E-C9555554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0F7C3130-2558-4B10-95F9-31F9B0872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A9CD0379-7946-48A0-8485-E0A15EE7A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64BD970A-CC15-412E-81C6-FECF172883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0" name="Rectangle 79">
            <a:extLst>
              <a:ext uri="{FF2B5EF4-FFF2-40B4-BE49-F238E27FC236}">
                <a16:creationId xmlns:a16="http://schemas.microsoft.com/office/drawing/2014/main" id="{4B505776-1DA0-48D1-A09B-088F57D4C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2" name="Freeform 5">
            <a:extLst>
              <a:ext uri="{FF2B5EF4-FFF2-40B4-BE49-F238E27FC236}">
                <a16:creationId xmlns:a16="http://schemas.microsoft.com/office/drawing/2014/main" id="{8EEB5221-5976-490D-912E-5E1120B42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4" name="Freeform 5">
            <a:extLst>
              <a:ext uri="{FF2B5EF4-FFF2-40B4-BE49-F238E27FC236}">
                <a16:creationId xmlns:a16="http://schemas.microsoft.com/office/drawing/2014/main" id="{929E595E-CCE6-462C-A8BF-2D07BC726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pic>
        <p:nvPicPr>
          <p:cNvPr id="7" name="Imagen 6">
            <a:extLst>
              <a:ext uri="{FF2B5EF4-FFF2-40B4-BE49-F238E27FC236}">
                <a16:creationId xmlns:a16="http://schemas.microsoft.com/office/drawing/2014/main" id="{B3F763B0-B763-FA4D-836E-0A1F6AE491E3}"/>
              </a:ext>
            </a:extLst>
          </p:cNvPr>
          <p:cNvPicPr>
            <a:picLocks noChangeAspect="1"/>
          </p:cNvPicPr>
          <p:nvPr/>
        </p:nvPicPr>
        <p:blipFill>
          <a:blip r:embed="rId3"/>
          <a:stretch>
            <a:fillRect/>
          </a:stretch>
        </p:blipFill>
        <p:spPr>
          <a:xfrm>
            <a:off x="851984" y="474132"/>
            <a:ext cx="2975268" cy="3439617"/>
          </a:xfrm>
          <a:prstGeom prst="roundRect">
            <a:avLst>
              <a:gd name="adj" fmla="val 1858"/>
            </a:avLst>
          </a:prstGeom>
          <a:effectLst/>
        </p:spPr>
      </p:pic>
      <p:pic>
        <p:nvPicPr>
          <p:cNvPr id="11" name="Imagen 10">
            <a:extLst>
              <a:ext uri="{FF2B5EF4-FFF2-40B4-BE49-F238E27FC236}">
                <a16:creationId xmlns:a16="http://schemas.microsoft.com/office/drawing/2014/main" id="{1FB7695E-CBA2-DF4D-A97F-207859B7DA4B}"/>
              </a:ext>
            </a:extLst>
          </p:cNvPr>
          <p:cNvPicPr>
            <a:picLocks noChangeAspect="1"/>
          </p:cNvPicPr>
          <p:nvPr/>
        </p:nvPicPr>
        <p:blipFill>
          <a:blip r:embed="rId4"/>
          <a:stretch>
            <a:fillRect/>
          </a:stretch>
        </p:blipFill>
        <p:spPr>
          <a:xfrm>
            <a:off x="4462856" y="473338"/>
            <a:ext cx="3165291" cy="3439617"/>
          </a:xfrm>
          <a:prstGeom prst="roundRect">
            <a:avLst>
              <a:gd name="adj" fmla="val 1858"/>
            </a:avLst>
          </a:prstGeom>
          <a:effectLst/>
        </p:spPr>
      </p:pic>
      <p:pic>
        <p:nvPicPr>
          <p:cNvPr id="1028" name="Picture 4" descr="https://lh3.googleusercontent.com/ioPLtJtP8_5gAH0wbZZblHX5LuX1uQKy5pbTKQKchLRXQmDQa5w8rdoERHhYD5VfpDcopukGDsgZa1V6H5G68s5H4DxpX9ZP2Uk8sxMHmIS5KxqXXvkXrr7q-JijHlHChxJnS7JvA1w"/>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23796" y="1446526"/>
            <a:ext cx="3557016" cy="2419293"/>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84011438-3479-432A-ACFE-FB7FEBD89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1154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sp>
        <p:nvSpPr>
          <p:cNvPr id="3" name="CuadroTexto 2">
            <a:extLst>
              <a:ext uri="{FF2B5EF4-FFF2-40B4-BE49-F238E27FC236}">
                <a16:creationId xmlns:a16="http://schemas.microsoft.com/office/drawing/2014/main" id="{69975083-93CB-784E-BB2F-1E8ED90B82AC}"/>
              </a:ext>
            </a:extLst>
          </p:cNvPr>
          <p:cNvSpPr txBox="1"/>
          <p:nvPr/>
        </p:nvSpPr>
        <p:spPr>
          <a:xfrm>
            <a:off x="1310185" y="2782669"/>
            <a:ext cx="10181229" cy="954107"/>
          </a:xfrm>
          <a:prstGeom prst="rect">
            <a:avLst/>
          </a:prstGeom>
          <a:noFill/>
        </p:spPr>
        <p:txBody>
          <a:bodyPr wrap="square" rtlCol="0">
            <a:spAutoFit/>
          </a:bodyPr>
          <a:lstStyle/>
          <a:p>
            <a:r>
              <a:rPr lang="es-BO" sz="2800" b="1" i="1" dirty="0">
                <a:latin typeface="Bodoni MT" panose="02070603080606020203" pitchFamily="18" charset="77"/>
              </a:rPr>
              <a:t>distanceFilter:</a:t>
            </a:r>
            <a:r>
              <a:rPr lang="es-BO" sz="2800" i="1" dirty="0">
                <a:latin typeface="Bodoni MT" panose="02070603080606020203" pitchFamily="18" charset="77"/>
              </a:rPr>
              <a:t> Es un valor en la distancia (horizontales) en metros donde el plugin se activará o enviara una respuesta.</a:t>
            </a:r>
          </a:p>
        </p:txBody>
      </p:sp>
      <p:sp>
        <p:nvSpPr>
          <p:cNvPr id="4" name="CuadroTexto 3">
            <a:extLst>
              <a:ext uri="{FF2B5EF4-FFF2-40B4-BE49-F238E27FC236}">
                <a16:creationId xmlns:a16="http://schemas.microsoft.com/office/drawing/2014/main" id="{590C3ECE-06F0-314A-9552-5CEDE2C2A8E9}"/>
              </a:ext>
            </a:extLst>
          </p:cNvPr>
          <p:cNvSpPr txBox="1"/>
          <p:nvPr/>
        </p:nvSpPr>
        <p:spPr>
          <a:xfrm>
            <a:off x="1310185" y="4590534"/>
            <a:ext cx="9689910" cy="1384995"/>
          </a:xfrm>
          <a:prstGeom prst="rect">
            <a:avLst/>
          </a:prstGeom>
          <a:noFill/>
        </p:spPr>
        <p:txBody>
          <a:bodyPr wrap="square" rtlCol="0">
            <a:spAutoFit/>
          </a:bodyPr>
          <a:lstStyle/>
          <a:p>
            <a:r>
              <a:rPr lang="es-BO" sz="2800" b="1" i="1" dirty="0">
                <a:latin typeface="Bodoni MT" panose="02070603080606020203" pitchFamily="18" charset="77"/>
              </a:rPr>
              <a:t>debug:</a:t>
            </a:r>
            <a:r>
              <a:rPr lang="es-BO" sz="2800" i="1" dirty="0">
                <a:latin typeface="Bodoni MT" panose="02070603080606020203" pitchFamily="18" charset="77"/>
              </a:rPr>
              <a:t> Esta opción permite tener más información acerca de la respuesta y agrega un sonido cada vez que detecta un nuevo registro.</a:t>
            </a:r>
          </a:p>
        </p:txBody>
      </p:sp>
    </p:spTree>
    <p:extLst>
      <p:ext uri="{BB962C8B-B14F-4D97-AF65-F5344CB8AC3E}">
        <p14:creationId xmlns:p14="http://schemas.microsoft.com/office/powerpoint/2010/main" val="1080233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sp>
        <p:nvSpPr>
          <p:cNvPr id="3" name="CuadroTexto 2">
            <a:extLst>
              <a:ext uri="{FF2B5EF4-FFF2-40B4-BE49-F238E27FC236}">
                <a16:creationId xmlns:a16="http://schemas.microsoft.com/office/drawing/2014/main" id="{69975083-93CB-784E-BB2F-1E8ED90B82AC}"/>
              </a:ext>
            </a:extLst>
          </p:cNvPr>
          <p:cNvSpPr txBox="1"/>
          <p:nvPr/>
        </p:nvSpPr>
        <p:spPr>
          <a:xfrm>
            <a:off x="741528" y="2511188"/>
            <a:ext cx="10940956" cy="1661993"/>
          </a:xfrm>
          <a:prstGeom prst="rect">
            <a:avLst/>
          </a:prstGeom>
          <a:noFill/>
        </p:spPr>
        <p:txBody>
          <a:bodyPr wrap="square" rtlCol="0">
            <a:spAutoFit/>
          </a:bodyPr>
          <a:lstStyle/>
          <a:p>
            <a:r>
              <a:rPr lang="es-BO" sz="2800" b="1" i="1" dirty="0">
                <a:latin typeface="Bodoni MT" panose="02070603080606020203" pitchFamily="18" charset="77"/>
              </a:rPr>
              <a:t>stopOnTerminate:</a:t>
            </a:r>
            <a:r>
              <a:rPr lang="es-BO" sz="2800" i="1" dirty="0">
                <a:latin typeface="Bodoni MT" panose="02070603080606020203" pitchFamily="18" charset="77"/>
              </a:rPr>
              <a:t> Si está en true la tarea de background-geolocation se detendrá si la aplicación es cerrada o sacada de segundo plano. Recordemos que el plugin funciona en modo background y foreground.</a:t>
            </a:r>
          </a:p>
          <a:p>
            <a:endParaRPr lang="es-BO" dirty="0"/>
          </a:p>
        </p:txBody>
      </p:sp>
      <p:sp>
        <p:nvSpPr>
          <p:cNvPr id="4" name="CuadroTexto 3">
            <a:extLst>
              <a:ext uri="{FF2B5EF4-FFF2-40B4-BE49-F238E27FC236}">
                <a16:creationId xmlns:a16="http://schemas.microsoft.com/office/drawing/2014/main" id="{590C3ECE-06F0-314A-9552-5CEDE2C2A8E9}"/>
              </a:ext>
            </a:extLst>
          </p:cNvPr>
          <p:cNvSpPr txBox="1"/>
          <p:nvPr/>
        </p:nvSpPr>
        <p:spPr>
          <a:xfrm>
            <a:off x="887105" y="4572677"/>
            <a:ext cx="10563368" cy="954107"/>
          </a:xfrm>
          <a:prstGeom prst="rect">
            <a:avLst/>
          </a:prstGeom>
          <a:noFill/>
        </p:spPr>
        <p:txBody>
          <a:bodyPr wrap="square" rtlCol="0">
            <a:spAutoFit/>
          </a:bodyPr>
          <a:lstStyle/>
          <a:p>
            <a:r>
              <a:rPr lang="es-BO" sz="2800" b="1" i="1" dirty="0">
                <a:latin typeface="Bodoni MT" panose="02070603080606020203" pitchFamily="18" charset="77"/>
              </a:rPr>
              <a:t>locationProvider:</a:t>
            </a:r>
            <a:r>
              <a:rPr lang="es-BO" sz="2800" i="1" dirty="0">
                <a:latin typeface="Bodoni MT" panose="02070603080606020203" pitchFamily="18" charset="77"/>
              </a:rPr>
              <a:t> Es la técnica usada para detectar los cambios de posición la técnica que usaremos será ACTIVITY_PROVIDER = 1.</a:t>
            </a:r>
          </a:p>
        </p:txBody>
      </p:sp>
    </p:spTree>
    <p:extLst>
      <p:ext uri="{BB962C8B-B14F-4D97-AF65-F5344CB8AC3E}">
        <p14:creationId xmlns:p14="http://schemas.microsoft.com/office/powerpoint/2010/main" val="1710928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sp>
        <p:nvSpPr>
          <p:cNvPr id="3" name="CuadroTexto 2">
            <a:extLst>
              <a:ext uri="{FF2B5EF4-FFF2-40B4-BE49-F238E27FC236}">
                <a16:creationId xmlns:a16="http://schemas.microsoft.com/office/drawing/2014/main" id="{69975083-93CB-784E-BB2F-1E8ED90B82AC}"/>
              </a:ext>
            </a:extLst>
          </p:cNvPr>
          <p:cNvSpPr txBox="1"/>
          <p:nvPr/>
        </p:nvSpPr>
        <p:spPr>
          <a:xfrm>
            <a:off x="1201003" y="2680465"/>
            <a:ext cx="9567080" cy="954107"/>
          </a:xfrm>
          <a:prstGeom prst="rect">
            <a:avLst/>
          </a:prstGeom>
          <a:noFill/>
        </p:spPr>
        <p:txBody>
          <a:bodyPr wrap="square" rtlCol="0">
            <a:spAutoFit/>
          </a:bodyPr>
          <a:lstStyle/>
          <a:p>
            <a:r>
              <a:rPr lang="es-BO" sz="2800" b="1" i="1" dirty="0">
                <a:latin typeface="Bodoni MT" panose="02070603080606020203" pitchFamily="18" charset="77"/>
              </a:rPr>
              <a:t>startForeground:</a:t>
            </a:r>
            <a:r>
              <a:rPr lang="es-BO" sz="2800" i="1" dirty="0">
                <a:latin typeface="Bodoni MT" panose="02070603080606020203" pitchFamily="18" charset="77"/>
              </a:rPr>
              <a:t> Habilita la detección de cambio de posición cuando la app está en segundo plano.</a:t>
            </a:r>
          </a:p>
        </p:txBody>
      </p:sp>
      <p:sp>
        <p:nvSpPr>
          <p:cNvPr id="4" name="CuadroTexto 3">
            <a:extLst>
              <a:ext uri="{FF2B5EF4-FFF2-40B4-BE49-F238E27FC236}">
                <a16:creationId xmlns:a16="http://schemas.microsoft.com/office/drawing/2014/main" id="{590C3ECE-06F0-314A-9552-5CEDE2C2A8E9}"/>
              </a:ext>
            </a:extLst>
          </p:cNvPr>
          <p:cNvSpPr txBox="1"/>
          <p:nvPr/>
        </p:nvSpPr>
        <p:spPr>
          <a:xfrm>
            <a:off x="1201003" y="4081358"/>
            <a:ext cx="9962866" cy="2246769"/>
          </a:xfrm>
          <a:prstGeom prst="rect">
            <a:avLst/>
          </a:prstGeom>
          <a:noFill/>
        </p:spPr>
        <p:txBody>
          <a:bodyPr wrap="square" rtlCol="0">
            <a:spAutoFit/>
          </a:bodyPr>
          <a:lstStyle/>
          <a:p>
            <a:r>
              <a:rPr lang="es-BO" sz="2800" b="1" i="1" dirty="0">
                <a:latin typeface="Bodoni MT" panose="02070603080606020203" pitchFamily="18" charset="77"/>
              </a:rPr>
              <a:t>interval:</a:t>
            </a:r>
            <a:r>
              <a:rPr lang="es-BO" sz="2800" i="1" dirty="0">
                <a:latin typeface="Bodoni MT" panose="02070603080606020203" pitchFamily="18" charset="77"/>
              </a:rPr>
              <a:t> Será el mínimo de tiempo que el plugin estará solicitando la posición al dispositivo. Debemos tener en cuenta que los valores de tiempo van condicionados con los de distancia. Es decir si el dispositivo no detecta el movimiento x metros en x tiempo no solicitá la posición.</a:t>
            </a:r>
          </a:p>
        </p:txBody>
      </p:sp>
    </p:spTree>
    <p:extLst>
      <p:ext uri="{BB962C8B-B14F-4D97-AF65-F5344CB8AC3E}">
        <p14:creationId xmlns:p14="http://schemas.microsoft.com/office/powerpoint/2010/main" val="3985294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pic>
        <p:nvPicPr>
          <p:cNvPr id="4" name="Imagen 3">
            <a:extLst>
              <a:ext uri="{FF2B5EF4-FFF2-40B4-BE49-F238E27FC236}">
                <a16:creationId xmlns:a16="http://schemas.microsoft.com/office/drawing/2014/main" id="{153FC8AC-FEAD-0B4C-83A2-ED3EFDF3C060}"/>
              </a:ext>
            </a:extLst>
          </p:cNvPr>
          <p:cNvPicPr>
            <a:picLocks noChangeAspect="1"/>
          </p:cNvPicPr>
          <p:nvPr/>
        </p:nvPicPr>
        <p:blipFill>
          <a:blip r:embed="rId2"/>
          <a:stretch>
            <a:fillRect/>
          </a:stretch>
        </p:blipFill>
        <p:spPr>
          <a:xfrm>
            <a:off x="907151" y="1773067"/>
            <a:ext cx="10377697" cy="5084933"/>
          </a:xfrm>
          <a:prstGeom prst="rect">
            <a:avLst/>
          </a:prstGeom>
        </p:spPr>
      </p:pic>
    </p:spTree>
    <p:extLst>
      <p:ext uri="{BB962C8B-B14F-4D97-AF65-F5344CB8AC3E}">
        <p14:creationId xmlns:p14="http://schemas.microsoft.com/office/powerpoint/2010/main" val="3999263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81831" y="1038272"/>
            <a:ext cx="6995185" cy="704088"/>
          </a:xfrm>
        </p:spPr>
        <p:txBody>
          <a:bodyPr/>
          <a:lstStyle/>
          <a:p>
            <a:r>
              <a:rPr lang="es-ES" sz="4800" i="1" dirty="0">
                <a:latin typeface="Bodoni MT" panose="02070603080606020203" pitchFamily="18" charset="77"/>
              </a:rPr>
              <a:t>Configuración</a:t>
            </a:r>
          </a:p>
        </p:txBody>
      </p:sp>
      <p:pic>
        <p:nvPicPr>
          <p:cNvPr id="5" name="Imagen 4">
            <a:extLst>
              <a:ext uri="{FF2B5EF4-FFF2-40B4-BE49-F238E27FC236}">
                <a16:creationId xmlns:a16="http://schemas.microsoft.com/office/drawing/2014/main" id="{F2C1AE30-4702-664C-928C-848933192600}"/>
              </a:ext>
            </a:extLst>
          </p:cNvPr>
          <p:cNvPicPr>
            <a:picLocks noChangeAspect="1"/>
          </p:cNvPicPr>
          <p:nvPr/>
        </p:nvPicPr>
        <p:blipFill>
          <a:blip r:embed="rId2"/>
          <a:stretch>
            <a:fillRect/>
          </a:stretch>
        </p:blipFill>
        <p:spPr>
          <a:xfrm>
            <a:off x="765034" y="1189314"/>
            <a:ext cx="10467075" cy="5668686"/>
          </a:xfrm>
          <a:prstGeom prst="rect">
            <a:avLst/>
          </a:prstGeom>
        </p:spPr>
      </p:pic>
    </p:spTree>
    <p:extLst>
      <p:ext uri="{BB962C8B-B14F-4D97-AF65-F5344CB8AC3E}">
        <p14:creationId xmlns:p14="http://schemas.microsoft.com/office/powerpoint/2010/main" val="684173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D60B660-6DEE-2644-8D81-C9ADC3926D73}"/>
              </a:ext>
            </a:extLst>
          </p:cNvPr>
          <p:cNvPicPr>
            <a:picLocks noChangeAspect="1"/>
          </p:cNvPicPr>
          <p:nvPr/>
        </p:nvPicPr>
        <p:blipFill>
          <a:blip r:embed="rId2"/>
          <a:stretch>
            <a:fillRect/>
          </a:stretch>
        </p:blipFill>
        <p:spPr>
          <a:xfrm>
            <a:off x="1355748" y="849573"/>
            <a:ext cx="2901855" cy="5158854"/>
          </a:xfrm>
          <a:prstGeom prst="rect">
            <a:avLst/>
          </a:prstGeom>
        </p:spPr>
      </p:pic>
    </p:spTree>
    <p:extLst>
      <p:ext uri="{BB962C8B-B14F-4D97-AF65-F5344CB8AC3E}">
        <p14:creationId xmlns:p14="http://schemas.microsoft.com/office/powerpoint/2010/main" val="85859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2573" y="929090"/>
            <a:ext cx="8079475" cy="704088"/>
          </a:xfrm>
        </p:spPr>
        <p:txBody>
          <a:bodyPr/>
          <a:lstStyle/>
          <a:p>
            <a:pPr algn="ctr"/>
            <a:r>
              <a:rPr lang="es-ES" sz="4800" i="1" dirty="0">
                <a:latin typeface="Bodoni MT" panose="02070603080606020203" pitchFamily="18" charset="77"/>
              </a:rPr>
              <a:t>Web - Supervisor</a:t>
            </a:r>
          </a:p>
        </p:txBody>
      </p:sp>
    </p:spTree>
    <p:extLst>
      <p:ext uri="{BB962C8B-B14F-4D97-AF65-F5344CB8AC3E}">
        <p14:creationId xmlns:p14="http://schemas.microsoft.com/office/powerpoint/2010/main" val="747877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Imagen 5">
            <a:extLst>
              <a:ext uri="{FF2B5EF4-FFF2-40B4-BE49-F238E27FC236}">
                <a16:creationId xmlns:a16="http://schemas.microsoft.com/office/drawing/2014/main" id="{99F26C72-E5FF-BD46-A6B5-0C0BA801893A}"/>
              </a:ext>
            </a:extLst>
          </p:cNvPr>
          <p:cNvPicPr>
            <a:picLocks noChangeAspect="1"/>
          </p:cNvPicPr>
          <p:nvPr/>
        </p:nvPicPr>
        <p:blipFill>
          <a:blip r:embed="rId2"/>
          <a:stretch>
            <a:fillRect/>
          </a:stretch>
        </p:blipFill>
        <p:spPr>
          <a:xfrm>
            <a:off x="2402916" y="1284394"/>
            <a:ext cx="7481337" cy="4283066"/>
          </a:xfrm>
          <a:prstGeom prst="rect">
            <a:avLst/>
          </a:prstGeom>
        </p:spPr>
      </p:pic>
    </p:spTree>
    <p:extLst>
      <p:ext uri="{BB962C8B-B14F-4D97-AF65-F5344CB8AC3E}">
        <p14:creationId xmlns:p14="http://schemas.microsoft.com/office/powerpoint/2010/main" val="121622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7D17605-DF38-BA47-9748-0FFFD5AAD851}"/>
              </a:ext>
            </a:extLst>
          </p:cNvPr>
          <p:cNvPicPr>
            <a:picLocks noChangeAspect="1"/>
          </p:cNvPicPr>
          <p:nvPr/>
        </p:nvPicPr>
        <p:blipFill>
          <a:blip r:embed="rId2"/>
          <a:stretch>
            <a:fillRect/>
          </a:stretch>
        </p:blipFill>
        <p:spPr>
          <a:xfrm>
            <a:off x="1868227" y="979226"/>
            <a:ext cx="8128000" cy="4572000"/>
          </a:xfrm>
          <a:prstGeom prst="rect">
            <a:avLst/>
          </a:prstGeom>
        </p:spPr>
      </p:pic>
    </p:spTree>
    <p:extLst>
      <p:ext uri="{BB962C8B-B14F-4D97-AF65-F5344CB8AC3E}">
        <p14:creationId xmlns:p14="http://schemas.microsoft.com/office/powerpoint/2010/main" val="62725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A404F9-E55B-124B-AE63-4934F58D72CB}"/>
              </a:ext>
            </a:extLst>
          </p:cNvPr>
          <p:cNvSpPr>
            <a:spLocks noGrp="1"/>
          </p:cNvSpPr>
          <p:nvPr>
            <p:ph type="title"/>
          </p:nvPr>
        </p:nvSpPr>
        <p:spPr/>
        <p:txBody>
          <a:bodyPr/>
          <a:lstStyle/>
          <a:p>
            <a:pPr algn="ctr"/>
            <a:r>
              <a:rPr lang="es-BO" i="1" dirty="0">
                <a:latin typeface="Bodoni MT" panose="02070603080606020203" pitchFamily="18" charset="77"/>
              </a:rPr>
              <a:t>Serializar la información</a:t>
            </a:r>
          </a:p>
        </p:txBody>
      </p:sp>
      <p:pic>
        <p:nvPicPr>
          <p:cNvPr id="4" name="Imagen 3">
            <a:extLst>
              <a:ext uri="{FF2B5EF4-FFF2-40B4-BE49-F238E27FC236}">
                <a16:creationId xmlns:a16="http://schemas.microsoft.com/office/drawing/2014/main" id="{0DC607EA-769A-C341-8F46-F1A4D3DDC235}"/>
              </a:ext>
            </a:extLst>
          </p:cNvPr>
          <p:cNvPicPr>
            <a:picLocks noChangeAspect="1"/>
          </p:cNvPicPr>
          <p:nvPr/>
        </p:nvPicPr>
        <p:blipFill>
          <a:blip r:embed="rId2"/>
          <a:stretch>
            <a:fillRect/>
          </a:stretch>
        </p:blipFill>
        <p:spPr>
          <a:xfrm>
            <a:off x="2953649" y="2406273"/>
            <a:ext cx="5842000" cy="4229100"/>
          </a:xfrm>
          <a:prstGeom prst="rect">
            <a:avLst/>
          </a:prstGeom>
        </p:spPr>
      </p:pic>
    </p:spTree>
    <p:extLst>
      <p:ext uri="{BB962C8B-B14F-4D97-AF65-F5344CB8AC3E}">
        <p14:creationId xmlns:p14="http://schemas.microsoft.com/office/powerpoint/2010/main" val="291214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8258" y="956386"/>
            <a:ext cx="8825659" cy="704088"/>
          </a:xfrm>
        </p:spPr>
        <p:txBody>
          <a:bodyPr/>
          <a:lstStyle/>
          <a:p>
            <a:pPr algn="ctr"/>
            <a:r>
              <a:rPr lang="es-ES" sz="4800" i="1" dirty="0">
                <a:latin typeface="Bodoni MT" panose="02070603080606020203" pitchFamily="18" charset="0"/>
              </a:rPr>
              <a:t>Bolivia</a:t>
            </a:r>
            <a:endParaRPr lang="es-ES" sz="4800" dirty="0"/>
          </a:p>
        </p:txBody>
      </p:sp>
      <p:pic>
        <p:nvPicPr>
          <p:cNvPr id="7" name="Imagen 6">
            <a:extLst>
              <a:ext uri="{FF2B5EF4-FFF2-40B4-BE49-F238E27FC236}">
                <a16:creationId xmlns:a16="http://schemas.microsoft.com/office/drawing/2014/main" id="{23494D5C-1BA1-5D4B-A54F-DDF33389DC00}"/>
              </a:ext>
            </a:extLst>
          </p:cNvPr>
          <p:cNvPicPr>
            <a:picLocks noChangeAspect="1"/>
          </p:cNvPicPr>
          <p:nvPr/>
        </p:nvPicPr>
        <p:blipFill>
          <a:blip r:embed="rId2"/>
          <a:stretch>
            <a:fillRect/>
          </a:stretch>
        </p:blipFill>
        <p:spPr>
          <a:xfrm>
            <a:off x="23772" y="0"/>
            <a:ext cx="12191999" cy="6858000"/>
          </a:xfrm>
          <a:prstGeom prst="rect">
            <a:avLst/>
          </a:prstGeom>
        </p:spPr>
      </p:pic>
    </p:spTree>
    <p:extLst>
      <p:ext uri="{BB962C8B-B14F-4D97-AF65-F5344CB8AC3E}">
        <p14:creationId xmlns:p14="http://schemas.microsoft.com/office/powerpoint/2010/main" val="22104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A1FE0F-ED3D-6546-922F-9FD7B9294EB1}"/>
              </a:ext>
            </a:extLst>
          </p:cNvPr>
          <p:cNvSpPr>
            <a:spLocks noGrp="1"/>
          </p:cNvSpPr>
          <p:nvPr>
            <p:ph type="title"/>
          </p:nvPr>
        </p:nvSpPr>
        <p:spPr/>
        <p:txBody>
          <a:bodyPr/>
          <a:lstStyle/>
          <a:p>
            <a:pPr algn="ctr"/>
            <a:r>
              <a:rPr lang="es-BO" sz="4000" i="1" dirty="0">
                <a:latin typeface="Bodoni MT" panose="02070603080606020203" pitchFamily="18" charset="77"/>
              </a:rPr>
              <a:t>Pintamos la ruta</a:t>
            </a:r>
          </a:p>
        </p:txBody>
      </p:sp>
      <p:pic>
        <p:nvPicPr>
          <p:cNvPr id="3" name="Imagen 2">
            <a:extLst>
              <a:ext uri="{FF2B5EF4-FFF2-40B4-BE49-F238E27FC236}">
                <a16:creationId xmlns:a16="http://schemas.microsoft.com/office/drawing/2014/main" id="{384D387A-7E22-7541-985F-DEA892B5935B}"/>
              </a:ext>
            </a:extLst>
          </p:cNvPr>
          <p:cNvPicPr>
            <a:picLocks noChangeAspect="1"/>
          </p:cNvPicPr>
          <p:nvPr/>
        </p:nvPicPr>
        <p:blipFill>
          <a:blip r:embed="rId2"/>
          <a:stretch>
            <a:fillRect/>
          </a:stretch>
        </p:blipFill>
        <p:spPr>
          <a:xfrm>
            <a:off x="2755900" y="2565495"/>
            <a:ext cx="6680200" cy="3009900"/>
          </a:xfrm>
          <a:prstGeom prst="rect">
            <a:avLst/>
          </a:prstGeom>
        </p:spPr>
      </p:pic>
    </p:spTree>
    <p:extLst>
      <p:ext uri="{BB962C8B-B14F-4D97-AF65-F5344CB8AC3E}">
        <p14:creationId xmlns:p14="http://schemas.microsoft.com/office/powerpoint/2010/main" val="3509917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371" y="943507"/>
            <a:ext cx="8825659" cy="704088"/>
          </a:xfrm>
        </p:spPr>
        <p:txBody>
          <a:bodyPr/>
          <a:lstStyle/>
          <a:p>
            <a:pPr algn="ctr"/>
            <a:r>
              <a:rPr lang="es-ES" sz="5400" i="1" dirty="0">
                <a:latin typeface="Bodoni MT" panose="02070603080606020203" pitchFamily="18" charset="0"/>
              </a:rPr>
              <a:t>Ventajas</a:t>
            </a:r>
            <a:endParaRPr lang="es-ES" sz="5400" dirty="0"/>
          </a:p>
        </p:txBody>
      </p:sp>
      <p:sp>
        <p:nvSpPr>
          <p:cNvPr id="3" name="CuadroTexto 2"/>
          <p:cNvSpPr txBox="1"/>
          <p:nvPr/>
        </p:nvSpPr>
        <p:spPr>
          <a:xfrm>
            <a:off x="1236371" y="2849013"/>
            <a:ext cx="10568942" cy="2062103"/>
          </a:xfrm>
          <a:prstGeom prst="rect">
            <a:avLst/>
          </a:prstGeom>
          <a:noFill/>
        </p:spPr>
        <p:txBody>
          <a:bodyPr wrap="square" rtlCol="0">
            <a:spAutoFit/>
          </a:bodyPr>
          <a:lstStyle/>
          <a:p>
            <a:r>
              <a:rPr lang="es-ES" sz="3200" i="1" dirty="0">
                <a:latin typeface="Bodoni MT" panose="02070603080606020203" pitchFamily="18" charset="0"/>
              </a:rPr>
              <a:t>En el proceso de distribución, gracias al algoritmo de ruta de caminos mínimos el cual también nos devuelve Google Maps muestra una diferencia de 15 minutos en cuanto al proceso que implica la distribución en los 10 clientes.</a:t>
            </a:r>
          </a:p>
        </p:txBody>
      </p:sp>
    </p:spTree>
    <p:extLst>
      <p:ext uri="{BB962C8B-B14F-4D97-AF65-F5344CB8AC3E}">
        <p14:creationId xmlns:p14="http://schemas.microsoft.com/office/powerpoint/2010/main" val="9673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77A794D-9E0F-BB42-BCA9-82F00A5F7CBE}"/>
              </a:ext>
            </a:extLst>
          </p:cNvPr>
          <p:cNvSpPr txBox="1"/>
          <p:nvPr/>
        </p:nvSpPr>
        <p:spPr>
          <a:xfrm>
            <a:off x="4913193" y="2743200"/>
            <a:ext cx="6168789" cy="923330"/>
          </a:xfrm>
          <a:prstGeom prst="rect">
            <a:avLst/>
          </a:prstGeom>
          <a:noFill/>
        </p:spPr>
        <p:txBody>
          <a:bodyPr wrap="square" rtlCol="0">
            <a:spAutoFit/>
          </a:bodyPr>
          <a:lstStyle/>
          <a:p>
            <a:r>
              <a:rPr lang="es-BO" sz="5400" i="1" dirty="0">
                <a:solidFill>
                  <a:schemeClr val="bg1"/>
                </a:solidFill>
                <a:latin typeface="Bodoni MT" panose="02070603080606020203" pitchFamily="18" charset="77"/>
              </a:rPr>
              <a:t>Gracias…</a:t>
            </a:r>
          </a:p>
        </p:txBody>
      </p:sp>
    </p:spTree>
    <p:extLst>
      <p:ext uri="{BB962C8B-B14F-4D97-AF65-F5344CB8AC3E}">
        <p14:creationId xmlns:p14="http://schemas.microsoft.com/office/powerpoint/2010/main" val="3444121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8258" y="956386"/>
            <a:ext cx="8825659" cy="704088"/>
          </a:xfrm>
        </p:spPr>
        <p:txBody>
          <a:bodyPr/>
          <a:lstStyle/>
          <a:p>
            <a:pPr algn="ctr"/>
            <a:r>
              <a:rPr lang="es-ES" sz="4800" i="1" dirty="0">
                <a:latin typeface="Bodoni MT" panose="02070603080606020203" pitchFamily="18" charset="0"/>
              </a:rPr>
              <a:t>Bolivia</a:t>
            </a:r>
            <a:endParaRPr lang="es-ES" sz="4800" dirty="0"/>
          </a:p>
        </p:txBody>
      </p:sp>
      <p:pic>
        <p:nvPicPr>
          <p:cNvPr id="4" name="Imagen 3">
            <a:extLst>
              <a:ext uri="{FF2B5EF4-FFF2-40B4-BE49-F238E27FC236}">
                <a16:creationId xmlns:a16="http://schemas.microsoft.com/office/drawing/2014/main" id="{E29880F7-05A3-9140-8C32-21EF99AF63BA}"/>
              </a:ext>
            </a:extLst>
          </p:cNvPr>
          <p:cNvPicPr>
            <a:picLocks noChangeAspect="1"/>
          </p:cNvPicPr>
          <p:nvPr/>
        </p:nvPicPr>
        <p:blipFill>
          <a:blip r:embed="rId2"/>
          <a:stretch>
            <a:fillRect/>
          </a:stretch>
        </p:blipFill>
        <p:spPr>
          <a:xfrm>
            <a:off x="329821" y="-174862"/>
            <a:ext cx="11532358" cy="7207724"/>
          </a:xfrm>
          <a:prstGeom prst="rect">
            <a:avLst/>
          </a:prstGeom>
        </p:spPr>
      </p:pic>
    </p:spTree>
    <p:extLst>
      <p:ext uri="{BB962C8B-B14F-4D97-AF65-F5344CB8AC3E}">
        <p14:creationId xmlns:p14="http://schemas.microsoft.com/office/powerpoint/2010/main" val="215868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806992-F701-024C-AAE0-2F007D64417F}"/>
              </a:ext>
            </a:extLst>
          </p:cNvPr>
          <p:cNvSpPr>
            <a:spLocks noGrp="1"/>
          </p:cNvSpPr>
          <p:nvPr>
            <p:ph type="title"/>
          </p:nvPr>
        </p:nvSpPr>
        <p:spPr/>
        <p:txBody>
          <a:bodyPr/>
          <a:lstStyle/>
          <a:p>
            <a:endParaRPr lang="es-BO"/>
          </a:p>
        </p:txBody>
      </p:sp>
      <p:pic>
        <p:nvPicPr>
          <p:cNvPr id="3" name="Imagen 2">
            <a:extLst>
              <a:ext uri="{FF2B5EF4-FFF2-40B4-BE49-F238E27FC236}">
                <a16:creationId xmlns:a16="http://schemas.microsoft.com/office/drawing/2014/main" id="{47B85179-8C42-AE41-9B8E-01F5349F121E}"/>
              </a:ext>
            </a:extLst>
          </p:cNvPr>
          <p:cNvPicPr>
            <a:picLocks noChangeAspect="1"/>
          </p:cNvPicPr>
          <p:nvPr/>
        </p:nvPicPr>
        <p:blipFill>
          <a:blip r:embed="rId2"/>
          <a:stretch>
            <a:fillRect/>
          </a:stretch>
        </p:blipFill>
        <p:spPr>
          <a:xfrm>
            <a:off x="0" y="24740"/>
            <a:ext cx="12192000" cy="6808520"/>
          </a:xfrm>
          <a:prstGeom prst="rect">
            <a:avLst/>
          </a:prstGeom>
        </p:spPr>
      </p:pic>
    </p:spTree>
    <p:extLst>
      <p:ext uri="{BB962C8B-B14F-4D97-AF65-F5344CB8AC3E}">
        <p14:creationId xmlns:p14="http://schemas.microsoft.com/office/powerpoint/2010/main" val="3279787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lh4.googleusercontent.com/QRriXr6M9BsCmPf0KZ-Ja81RdNIrGylb3zPXRd2wbCqEEWNh3mljN19LV5p8eyjH6ykxboJ0pgxlLyFZl3TUOjR3kpnW8e-NpX0xEImemMckYc2ScqUFwE2NWJ7BSlTqIKqtdrNlaZY"/>
          <p:cNvPicPr>
            <a:picLocks noChangeAspect="1" noChangeArrowheads="1"/>
          </p:cNvPicPr>
          <p:nvPr/>
        </p:nvPicPr>
        <p:blipFill rotWithShape="1">
          <a:blip r:embed="rId2">
            <a:extLst>
              <a:ext uri="{28A0092B-C50C-407E-A947-70E740481C1C}">
                <a14:useLocalDpi xmlns:a14="http://schemas.microsoft.com/office/drawing/2010/main" val="0"/>
              </a:ext>
            </a:extLst>
          </a:blip>
          <a:srcRect l="15856" r="15857" b="2"/>
          <a:stretch/>
        </p:blipFill>
        <p:spPr bwMode="auto">
          <a:xfrm>
            <a:off x="6176433" y="10"/>
            <a:ext cx="6015567" cy="3920034"/>
          </a:xfrm>
          <a:custGeom>
            <a:avLst/>
            <a:gdLst>
              <a:gd name="connsiteX0" fmla="*/ 0 w 6015567"/>
              <a:gd name="connsiteY0" fmla="*/ 0 h 3920044"/>
              <a:gd name="connsiteX1" fmla="*/ 6015567 w 6015567"/>
              <a:gd name="connsiteY1" fmla="*/ 0 h 3920044"/>
              <a:gd name="connsiteX2" fmla="*/ 6015567 w 6015567"/>
              <a:gd name="connsiteY2" fmla="*/ 3920044 h 3920044"/>
              <a:gd name="connsiteX3" fmla="*/ 2469659 w 6015567"/>
              <a:gd name="connsiteY3" fmla="*/ 3920044 h 3920044"/>
              <a:gd name="connsiteX4" fmla="*/ 2469659 w 6015567"/>
              <a:gd name="connsiteY4" fmla="*/ 3103224 h 3920044"/>
              <a:gd name="connsiteX5" fmla="*/ 0 w 6015567"/>
              <a:gd name="connsiteY5" fmla="*/ 310322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567" h="3920044">
                <a:moveTo>
                  <a:pt x="0" y="0"/>
                </a:moveTo>
                <a:lnTo>
                  <a:pt x="6015567" y="0"/>
                </a:lnTo>
                <a:lnTo>
                  <a:pt x="6015567" y="3920044"/>
                </a:lnTo>
                <a:lnTo>
                  <a:pt x="2469659" y="3920044"/>
                </a:lnTo>
                <a:lnTo>
                  <a:pt x="2469659" y="3103224"/>
                </a:lnTo>
                <a:lnTo>
                  <a:pt x="0" y="3103224"/>
                </a:lnTo>
                <a:close/>
              </a:path>
            </a:pathLst>
          </a:custGeom>
          <a:noFill/>
          <a:extLst>
            <a:ext uri="{909E8E84-426E-40DD-AFC4-6F175D3DCCD1}">
              <a14:hiddenFill xmlns:a14="http://schemas.microsoft.com/office/drawing/2010/main">
                <a:solidFill>
                  <a:srgbClr val="FFFFFF"/>
                </a:solidFill>
              </a14:hiddenFill>
            </a:ext>
          </a:extLst>
        </p:spPr>
      </p:pic>
      <p:pic>
        <p:nvPicPr>
          <p:cNvPr id="2051" name="Picture 3" descr="https://lh5.googleusercontent.com/0Za1bRPdOC0zQhvkPgrdMkOiaoTcxL7kKW0kT0xzq0pcARNe8qmwin75RnSoXt07DQpv2D3BiYE9HfQFYNPAlG1aOvVqcjNJo7eIFHsVh90n4d4NMxvn3g4xTH2k7eyDAUlwNXYEGYs"/>
          <p:cNvPicPr>
            <a:picLocks noChangeAspect="1" noChangeArrowheads="1"/>
          </p:cNvPicPr>
          <p:nvPr/>
        </p:nvPicPr>
        <p:blipFill rotWithShape="1">
          <a:blip r:embed="rId3">
            <a:extLst>
              <a:ext uri="{28A0092B-C50C-407E-A947-70E740481C1C}">
                <a14:useLocalDpi xmlns:a14="http://schemas.microsoft.com/office/drawing/2010/main" val="0"/>
              </a:ext>
            </a:extLst>
          </a:blip>
          <a:srcRect t="11194" r="-3" b="44445"/>
          <a:stretch/>
        </p:blipFill>
        <p:spPr bwMode="auto">
          <a:xfrm>
            <a:off x="20" y="4069976"/>
            <a:ext cx="3535311" cy="278802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lh3.googleusercontent.com/F2ynrkNNZ1E4gqHPNZhpLPWpo8hgYrScmdvq4eazCyhbthBKqlcAcfMEIYaw9OLJpDl-ksPPy2J0oHFNVCXfiWuKeffDCsImE3S6wwUd-23Fb1yEPTBcTMKjHoVWjkQzf9-BQyFAq4Q"/>
          <p:cNvPicPr>
            <a:picLocks noChangeAspect="1" noChangeArrowheads="1"/>
          </p:cNvPicPr>
          <p:nvPr/>
        </p:nvPicPr>
        <p:blipFill rotWithShape="1">
          <a:blip r:embed="rId4">
            <a:extLst>
              <a:ext uri="{28A0092B-C50C-407E-A947-70E740481C1C}">
                <a14:useLocalDpi xmlns:a14="http://schemas.microsoft.com/office/drawing/2010/main" val="0"/>
              </a:ext>
            </a:extLst>
          </a:blip>
          <a:srcRect r="252" b="2"/>
          <a:stretch/>
        </p:blipFill>
        <p:spPr bwMode="auto">
          <a:xfrm>
            <a:off x="3696199" y="3257176"/>
            <a:ext cx="4789093" cy="360082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5">
            <a:extLst>
              <a:ext uri="{28A0092B-C50C-407E-A947-70E740481C1C}">
                <a14:useLocalDpi xmlns:a14="http://schemas.microsoft.com/office/drawing/2010/main" val="0"/>
              </a:ext>
            </a:extLst>
          </a:blip>
          <a:srcRect t="2375" r="1" b="1"/>
          <a:stretch/>
        </p:blipFill>
        <p:spPr>
          <a:xfrm>
            <a:off x="1" y="10"/>
            <a:ext cx="6015567" cy="3920034"/>
          </a:xfrm>
          <a:custGeom>
            <a:avLst/>
            <a:gdLst>
              <a:gd name="connsiteX0" fmla="*/ 0 w 6015567"/>
              <a:gd name="connsiteY0" fmla="*/ 0 h 3920044"/>
              <a:gd name="connsiteX1" fmla="*/ 6015567 w 6015567"/>
              <a:gd name="connsiteY1" fmla="*/ 0 h 3920044"/>
              <a:gd name="connsiteX2" fmla="*/ 6015567 w 6015567"/>
              <a:gd name="connsiteY2" fmla="*/ 3103224 h 3920044"/>
              <a:gd name="connsiteX3" fmla="*/ 3545908 w 6015567"/>
              <a:gd name="connsiteY3" fmla="*/ 3103224 h 3920044"/>
              <a:gd name="connsiteX4" fmla="*/ 3545908 w 6015567"/>
              <a:gd name="connsiteY4" fmla="*/ 3920044 h 3920044"/>
              <a:gd name="connsiteX5" fmla="*/ 0 w 6015567"/>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3" name="Imagen 2"/>
          <p:cNvPicPr>
            <a:picLocks noChangeAspect="1"/>
          </p:cNvPicPr>
          <p:nvPr/>
        </p:nvPicPr>
        <p:blipFill rotWithShape="1">
          <a:blip r:embed="rId6">
            <a:extLst>
              <a:ext uri="{28A0092B-C50C-407E-A947-70E740481C1C}">
                <a14:useLocalDpi xmlns:a14="http://schemas.microsoft.com/office/drawing/2010/main" val="0"/>
              </a:ext>
            </a:extLst>
          </a:blip>
          <a:srcRect l="4399" r="24060" b="-2"/>
          <a:stretch/>
        </p:blipFill>
        <p:spPr>
          <a:xfrm>
            <a:off x="8646161" y="4069976"/>
            <a:ext cx="3545840" cy="2788024"/>
          </a:xfrm>
          <a:prstGeom prst="rect">
            <a:avLst/>
          </a:prstGeom>
        </p:spPr>
      </p:pic>
    </p:spTree>
    <p:extLst>
      <p:ext uri="{BB962C8B-B14F-4D97-AF65-F5344CB8AC3E}">
        <p14:creationId xmlns:p14="http://schemas.microsoft.com/office/powerpoint/2010/main" val="219241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18258" y="956386"/>
            <a:ext cx="8825659" cy="704088"/>
          </a:xfrm>
        </p:spPr>
        <p:txBody>
          <a:bodyPr/>
          <a:lstStyle/>
          <a:p>
            <a:r>
              <a:rPr lang="es-ES" sz="4800" i="1" dirty="0">
                <a:latin typeface="Bodoni MT" panose="02070603080606020203" pitchFamily="18" charset="0"/>
              </a:rPr>
              <a:t>Rastreo de vehículos distribuidores</a:t>
            </a:r>
            <a:endParaRPr lang="es-ES" sz="4800" dirty="0"/>
          </a:p>
        </p:txBody>
      </p:sp>
      <p:sp>
        <p:nvSpPr>
          <p:cNvPr id="3" name="CuadroTexto 2"/>
          <p:cNvSpPr txBox="1"/>
          <p:nvPr/>
        </p:nvSpPr>
        <p:spPr>
          <a:xfrm>
            <a:off x="1690071" y="2849673"/>
            <a:ext cx="9220614" cy="2554545"/>
          </a:xfrm>
          <a:prstGeom prst="rect">
            <a:avLst/>
          </a:prstGeom>
          <a:noFill/>
        </p:spPr>
        <p:txBody>
          <a:bodyPr wrap="square" rtlCol="0">
            <a:spAutoFit/>
          </a:bodyPr>
          <a:lstStyle/>
          <a:p>
            <a:r>
              <a:rPr lang="es-ES" sz="4000" i="1" dirty="0">
                <a:latin typeface="Bodoni MT" panose="02070603080606020203" pitchFamily="18" charset="0"/>
              </a:rPr>
              <a:t>Ionic y Google Maps nos puede ayudar a realizar el seguimiento y rastreo de vehículos distribuidores y las ventajas que trae implementar este software en el proceso.</a:t>
            </a:r>
          </a:p>
        </p:txBody>
      </p:sp>
    </p:spTree>
    <p:extLst>
      <p:ext uri="{BB962C8B-B14F-4D97-AF65-F5344CB8AC3E}">
        <p14:creationId xmlns:p14="http://schemas.microsoft.com/office/powerpoint/2010/main" val="4126698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3356" y="1007900"/>
            <a:ext cx="8825659" cy="704088"/>
          </a:xfrm>
        </p:spPr>
        <p:txBody>
          <a:bodyPr/>
          <a:lstStyle/>
          <a:p>
            <a:pPr algn="ctr"/>
            <a:r>
              <a:rPr lang="es-ES" sz="6000" i="1" dirty="0">
                <a:latin typeface="Bodoni MT" panose="02070603080606020203" pitchFamily="18" charset="0"/>
              </a:rPr>
              <a:t>Cadena de suministro</a:t>
            </a:r>
          </a:p>
        </p:txBody>
      </p:sp>
      <p:pic>
        <p:nvPicPr>
          <p:cNvPr id="1026" name="Picture 2">
            <a:extLst>
              <a:ext uri="{FF2B5EF4-FFF2-40B4-BE49-F238E27FC236}">
                <a16:creationId xmlns:a16="http://schemas.microsoft.com/office/drawing/2014/main" id="{5FC7FF34-7A9B-5140-AB7E-F40F6D435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2611403"/>
            <a:ext cx="6023512" cy="35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29F89B0-7AA9-BE43-81CF-3AD83A6750F2}"/>
              </a:ext>
            </a:extLst>
          </p:cNvPr>
          <p:cNvSpPr/>
          <p:nvPr/>
        </p:nvSpPr>
        <p:spPr>
          <a:xfrm>
            <a:off x="8702693" y="3118808"/>
            <a:ext cx="2086708" cy="2031325"/>
          </a:xfrm>
          <a:prstGeom prst="rect">
            <a:avLst/>
          </a:prstGeom>
        </p:spPr>
        <p:txBody>
          <a:bodyPr wrap="square">
            <a:spAutoFit/>
          </a:bodyPr>
          <a:lstStyle/>
          <a:p>
            <a:r>
              <a:rPr lang="es-BO" b="1" dirty="0">
                <a:solidFill>
                  <a:srgbClr val="980000"/>
                </a:solidFill>
                <a:latin typeface="Bodoni MT" panose="02070603080606020203" pitchFamily="18" charset="77"/>
              </a:rPr>
              <a:t>- SUMINISTRO</a:t>
            </a:r>
            <a:endParaRPr lang="es-BO" dirty="0">
              <a:latin typeface="Bodoni MT" panose="02070603080606020203" pitchFamily="18" charset="77"/>
            </a:endParaRPr>
          </a:p>
          <a:p>
            <a:br>
              <a:rPr lang="es-BO" dirty="0">
                <a:latin typeface="Bodoni MT" panose="02070603080606020203" pitchFamily="18" charset="77"/>
              </a:rPr>
            </a:br>
            <a:r>
              <a:rPr lang="es-BO" b="1" dirty="0">
                <a:solidFill>
                  <a:srgbClr val="980000"/>
                </a:solidFill>
                <a:latin typeface="Bodoni MT" panose="02070603080606020203" pitchFamily="18" charset="77"/>
              </a:rPr>
              <a:t>- FABRICACIÓN</a:t>
            </a:r>
            <a:endParaRPr lang="es-BO" dirty="0">
              <a:latin typeface="Bodoni MT" panose="02070603080606020203" pitchFamily="18" charset="77"/>
            </a:endParaRPr>
          </a:p>
          <a:p>
            <a:br>
              <a:rPr lang="es-BO" dirty="0">
                <a:latin typeface="Bodoni MT" panose="02070603080606020203" pitchFamily="18" charset="77"/>
              </a:rPr>
            </a:br>
            <a:r>
              <a:rPr lang="es-BO" b="1" dirty="0">
                <a:solidFill>
                  <a:srgbClr val="980000"/>
                </a:solidFill>
                <a:latin typeface="Bodoni MT" panose="02070603080606020203" pitchFamily="18" charset="77"/>
              </a:rPr>
              <a:t>- DISTRIBUCIÓN</a:t>
            </a:r>
            <a:endParaRPr lang="es-BO" dirty="0">
              <a:latin typeface="Bodoni MT" panose="02070603080606020203" pitchFamily="18" charset="77"/>
            </a:endParaRPr>
          </a:p>
          <a:p>
            <a:br>
              <a:rPr lang="es-BO" dirty="0"/>
            </a:br>
            <a:endParaRPr lang="es-BO" dirty="0"/>
          </a:p>
        </p:txBody>
      </p:sp>
    </p:spTree>
    <p:extLst>
      <p:ext uri="{BB962C8B-B14F-4D97-AF65-F5344CB8AC3E}">
        <p14:creationId xmlns:p14="http://schemas.microsoft.com/office/powerpoint/2010/main" val="6978619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a de reuniones Ion">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otalTime>4</TotalTime>
  <Words>696</Words>
  <Application>Microsoft Macintosh PowerPoint</Application>
  <PresentationFormat>Panorámica</PresentationFormat>
  <Paragraphs>80</Paragraphs>
  <Slides>42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Arial</vt:lpstr>
      <vt:lpstr>Bodoni MT</vt:lpstr>
      <vt:lpstr>Century Gothic</vt:lpstr>
      <vt:lpstr>Wingdings 3</vt:lpstr>
      <vt:lpstr>Sala de reuniones Ion</vt:lpstr>
      <vt:lpstr>Rastreo de vehículos distribuidores en tiempo real usando Ionic y Google Maps</vt:lpstr>
      <vt:lpstr>Presentación de PowerPoint</vt:lpstr>
      <vt:lpstr>Presentación de PowerPoint</vt:lpstr>
      <vt:lpstr>Bolivia</vt:lpstr>
      <vt:lpstr>Bolivia</vt:lpstr>
      <vt:lpstr>Presentación de PowerPoint</vt:lpstr>
      <vt:lpstr>Presentación de PowerPoint</vt:lpstr>
      <vt:lpstr>Rastreo de vehículos distribuidores</vt:lpstr>
      <vt:lpstr>Cadena de suministro</vt:lpstr>
      <vt:lpstr>Distribución</vt:lpstr>
      <vt:lpstr>Distribución</vt:lpstr>
      <vt:lpstr>Empresa X</vt:lpstr>
      <vt:lpstr>Problema - Solución</vt:lpstr>
      <vt:lpstr>Ionic</vt:lpstr>
      <vt:lpstr>Google Maps es pago?</vt:lpstr>
      <vt:lpstr>Google Maps</vt:lpstr>
      <vt:lpstr>Presentación de PowerPoint</vt:lpstr>
      <vt:lpstr>Rutas de distribución</vt:lpstr>
      <vt:lpstr>Presentación de PowerPoint</vt:lpstr>
      <vt:lpstr>Solución</vt:lpstr>
      <vt:lpstr>Buena - Distribución</vt:lpstr>
      <vt:lpstr>Ventajas</vt:lpstr>
      <vt:lpstr>Rastreo de vehículos distribuidores</vt:lpstr>
      <vt:lpstr>Primeros pasos</vt:lpstr>
      <vt:lpstr>Instalar los plugins</vt:lpstr>
      <vt:lpstr>Código?</vt:lpstr>
      <vt:lpstr>Presentación de PowerPoint</vt:lpstr>
      <vt:lpstr>Configuración</vt:lpstr>
      <vt:lpstr>Configuración</vt:lpstr>
      <vt:lpstr>Configuración</vt:lpstr>
      <vt:lpstr>Configuración</vt:lpstr>
      <vt:lpstr>Configuración</vt:lpstr>
      <vt:lpstr>Configuración</vt:lpstr>
      <vt:lpstr>Configuración</vt:lpstr>
      <vt:lpstr>Presentación de PowerPoint</vt:lpstr>
      <vt:lpstr>Web - Supervisor</vt:lpstr>
      <vt:lpstr>Presentación de PowerPoint</vt:lpstr>
      <vt:lpstr>Presentación de PowerPoint</vt:lpstr>
      <vt:lpstr>Serializar la información</vt:lpstr>
      <vt:lpstr>Pintamos la ruta</vt:lpstr>
      <vt:lpstr>Ventajas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Rastreo de vehículos distribuidores en tiempo real usando Ionic y Google Maps</dc:title>
  <dc:creator>Zulema Vicente Paca</dc:creator>
  <cp:lastModifiedBy>Zulema Vicente Paca</cp:lastModifiedBy>
  <cp:revision>1</cp:revision>
  <dcterms:created xsi:type="dcterms:W3CDTF">2019-11-09T20:36:28Z</dcterms:created>
  <dcterms:modified xsi:type="dcterms:W3CDTF">2019-11-09T20:41:24Z</dcterms:modified>
</cp:coreProperties>
</file>